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82" r:id="rId2"/>
    <p:sldId id="256" r:id="rId3"/>
    <p:sldId id="257" r:id="rId4"/>
    <p:sldId id="258" r:id="rId5"/>
    <p:sldId id="259" r:id="rId6"/>
    <p:sldId id="260" r:id="rId7"/>
    <p:sldId id="261" r:id="rId8"/>
    <p:sldId id="281" r:id="rId9"/>
    <p:sldId id="288" r:id="rId10"/>
    <p:sldId id="285" r:id="rId11"/>
    <p:sldId id="283" r:id="rId12"/>
    <p:sldId id="289" r:id="rId13"/>
    <p:sldId id="262" r:id="rId14"/>
    <p:sldId id="284" r:id="rId15"/>
    <p:sldId id="268" r:id="rId16"/>
    <p:sldId id="271" r:id="rId17"/>
    <p:sldId id="274" r:id="rId18"/>
    <p:sldId id="275"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2" autoAdjust="0"/>
    <p:restoredTop sz="94075" autoAdjust="0"/>
  </p:normalViewPr>
  <p:slideViewPr>
    <p:cSldViewPr snapToGrid="0">
      <p:cViewPr varScale="1">
        <p:scale>
          <a:sx n="70" d="100"/>
          <a:sy n="70" d="100"/>
        </p:scale>
        <p:origin x="522"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dministrator\Desktop\Book1.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4561296386901462E-2"/>
          <c:y val="4.242495024277895E-4"/>
          <c:w val="0.97087740722619709"/>
          <c:h val="0.92506247863318791"/>
        </c:manualLayout>
      </c:layout>
      <c:barChart>
        <c:barDir val="col"/>
        <c:grouping val="clustered"/>
        <c:varyColors val="0"/>
        <c:ser>
          <c:idx val="0"/>
          <c:order val="0"/>
          <c:spPr>
            <a:solidFill>
              <a:schemeClr val="accent5">
                <a:lumMod val="50000"/>
              </a:schemeClr>
            </a:solidFill>
            <a:ln>
              <a:noFill/>
            </a:ln>
            <a:effectLst/>
          </c:spPr>
          <c:invertIfNegative val="0"/>
          <c:dPt>
            <c:idx val="10"/>
            <c:invertIfNegative val="0"/>
            <c:bubble3D val="0"/>
            <c:spPr>
              <a:solidFill>
                <a:schemeClr val="accent5">
                  <a:lumMod val="50000"/>
                </a:schemeClr>
              </a:solidFill>
              <a:ln>
                <a:noFill/>
              </a:ln>
              <a:effectLst/>
            </c:spPr>
          </c:dPt>
          <c:dPt>
            <c:idx val="11"/>
            <c:invertIfNegative val="0"/>
            <c:bubble3D val="0"/>
            <c:spPr>
              <a:solidFill>
                <a:schemeClr val="accent1"/>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Sheet1!$A$4:$M$4</c:f>
              <c:strCache>
                <c:ptCount val="13"/>
                <c:pt idx="0">
                  <c:v>89</c:v>
                </c:pt>
                <c:pt idx="1">
                  <c:v>90</c:v>
                </c:pt>
                <c:pt idx="2">
                  <c:v>91</c:v>
                </c:pt>
                <c:pt idx="3">
                  <c:v>92</c:v>
                </c:pt>
                <c:pt idx="4">
                  <c:v>93</c:v>
                </c:pt>
                <c:pt idx="5">
                  <c:v>94</c:v>
                </c:pt>
                <c:pt idx="6">
                  <c:v>95</c:v>
                </c:pt>
                <c:pt idx="7">
                  <c:v>96</c:v>
                </c:pt>
                <c:pt idx="8">
                  <c:v>97</c:v>
                </c:pt>
                <c:pt idx="9">
                  <c:v>98</c:v>
                </c:pt>
                <c:pt idx="10">
                  <c:v>99</c:v>
                </c:pt>
                <c:pt idx="11">
                  <c:v>99</c:v>
                </c:pt>
                <c:pt idx="12">
                  <c:v>سال</c:v>
                </c:pt>
              </c:strCache>
            </c:strRef>
          </c:cat>
          <c:val>
            <c:numRef>
              <c:f>Sheet1!$A$5:$M$5</c:f>
              <c:numCache>
                <c:formatCode>General</c:formatCode>
                <c:ptCount val="13"/>
                <c:pt idx="0">
                  <c:v>22.7</c:v>
                </c:pt>
                <c:pt idx="1">
                  <c:v>21.5</c:v>
                </c:pt>
                <c:pt idx="2">
                  <c:v>19.5</c:v>
                </c:pt>
                <c:pt idx="3">
                  <c:v>19.7</c:v>
                </c:pt>
                <c:pt idx="4">
                  <c:v>18.899999999999999</c:v>
                </c:pt>
                <c:pt idx="5">
                  <c:v>20</c:v>
                </c:pt>
                <c:pt idx="6">
                  <c:v>18.100000000000001</c:v>
                </c:pt>
                <c:pt idx="7">
                  <c:v>20</c:v>
                </c:pt>
                <c:pt idx="8">
                  <c:v>17.7</c:v>
                </c:pt>
                <c:pt idx="9">
                  <c:v>25</c:v>
                </c:pt>
                <c:pt idx="10">
                  <c:v>40.5</c:v>
                </c:pt>
                <c:pt idx="11">
                  <c:v>24.2</c:v>
                </c:pt>
                <c:pt idx="12">
                  <c:v>0</c:v>
                </c:pt>
              </c:numCache>
            </c:numRef>
          </c:val>
        </c:ser>
        <c:dLbls>
          <c:showLegendKey val="0"/>
          <c:showVal val="0"/>
          <c:showCatName val="0"/>
          <c:showSerName val="0"/>
          <c:showPercent val="0"/>
          <c:showBubbleSize val="0"/>
        </c:dLbls>
        <c:gapWidth val="219"/>
        <c:overlap val="-27"/>
        <c:axId val="142758632"/>
        <c:axId val="142759024"/>
      </c:barChart>
      <c:catAx>
        <c:axId val="1427586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142759024"/>
        <c:crosses val="autoZero"/>
        <c:auto val="1"/>
        <c:lblAlgn val="ctr"/>
        <c:lblOffset val="100"/>
        <c:noMultiLvlLbl val="0"/>
      </c:catAx>
      <c:valAx>
        <c:axId val="142759024"/>
        <c:scaling>
          <c:orientation val="minMax"/>
        </c:scaling>
        <c:delete val="1"/>
        <c:axPos val="l"/>
        <c:numFmt formatCode="General" sourceLinked="1"/>
        <c:majorTickMark val="none"/>
        <c:minorTickMark val="none"/>
        <c:tickLblPos val="nextTo"/>
        <c:crossAx val="142758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drawing1.xml><?xml version="1.0" encoding="utf-8"?>
<c:userShapes xmlns:c="http://schemas.openxmlformats.org/drawingml/2006/chart">
  <cdr:relSizeAnchor xmlns:cdr="http://schemas.openxmlformats.org/drawingml/2006/chartDrawing">
    <cdr:from>
      <cdr:x>0.06259</cdr:x>
      <cdr:y>0.04972</cdr:y>
    </cdr:from>
    <cdr:to>
      <cdr:x>0.3599</cdr:x>
      <cdr:y>0.16575</cdr:y>
    </cdr:to>
    <cdr:sp macro="" textlink="">
      <cdr:nvSpPr>
        <cdr:cNvPr id="3" name="TextBox 2"/>
        <cdr:cNvSpPr txBox="1"/>
      </cdr:nvSpPr>
      <cdr:spPr>
        <a:xfrm xmlns:a="http://schemas.openxmlformats.org/drawingml/2006/main">
          <a:off x="600501" y="245659"/>
          <a:ext cx="2852382" cy="57320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just" rtl="1"/>
          <a:r>
            <a:rPr lang="fa-IR" sz="1400" b="1" dirty="0" smtClean="0"/>
            <a:t>شاخص کشوری مرگ مادردرسالهای1399-1389</a:t>
          </a:r>
          <a:endParaRPr lang="en-US" sz="1400" b="1" dirty="0"/>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10/20/2021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10/20/2021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10/20/2021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10/20/2021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3">
                <a:lumMod val="40000"/>
                <a:lumOff val="60000"/>
              </a:schemeClr>
            </a:gs>
            <a:gs pos="100000">
              <a:schemeClr val="bg2">
                <a:shade val="98000"/>
                <a:satMod val="120000"/>
                <a:lumMod val="98000"/>
              </a:schemeClr>
            </a:gs>
          </a:gsLst>
          <a:path path="circle">
            <a:fillToRect l="50000" t="50000" r="100000" b="100000"/>
          </a:path>
          <a:tileRect/>
        </a:gra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10/20/2021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يتيم[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7856" y="2831320"/>
            <a:ext cx="4080681" cy="39094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9" name="Picture 8"/>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1610436" y="341195"/>
            <a:ext cx="9826388" cy="2292823"/>
          </a:xfrm>
          <a:prstGeom prst="rect">
            <a:avLst/>
          </a:prstGeom>
          <a:noFill/>
          <a:ln w="9525">
            <a:noFill/>
            <a:miter lim="800000"/>
            <a:headEnd/>
            <a:tailEnd/>
          </a:ln>
          <a:effectLst>
            <a:outerShdw blurRad="50800" dist="50800" dir="5400000" algn="ctr" rotWithShape="0">
              <a:schemeClr val="accent2">
                <a:lumMod val="60000"/>
                <a:lumOff val="40000"/>
              </a:schemeClr>
            </a:outerShdw>
          </a:effectLst>
        </p:spPr>
      </p:pic>
      <p:sp>
        <p:nvSpPr>
          <p:cNvPr id="6" name="TextBox 5"/>
          <p:cNvSpPr txBox="1"/>
          <p:nvPr/>
        </p:nvSpPr>
        <p:spPr>
          <a:xfrm>
            <a:off x="6864825" y="2770496"/>
            <a:ext cx="4572000" cy="2677656"/>
          </a:xfrm>
          <a:prstGeom prst="rect">
            <a:avLst/>
          </a:prstGeom>
          <a:noFill/>
        </p:spPr>
        <p:txBody>
          <a:bodyPr wrap="square" rtlCol="0">
            <a:spAutoFit/>
          </a:bodyPr>
          <a:lstStyle/>
          <a:p>
            <a:pPr algn="ctr"/>
            <a:endParaRPr lang="fa-IR" sz="2800" b="1" dirty="0" smtClean="0">
              <a:cs typeface="+mj-cs"/>
            </a:endParaRPr>
          </a:p>
          <a:p>
            <a:pPr algn="ctr"/>
            <a:r>
              <a:rPr lang="fa-IR" sz="2800" b="1" dirty="0" smtClean="0">
                <a:solidFill>
                  <a:srgbClr val="C00000"/>
                </a:solidFill>
                <a:cs typeface="2  Elham" panose="00000400000000000000" pitchFamily="2" charset="-78"/>
              </a:rPr>
              <a:t>برنامه آموزشی نظام کشوری مراقبت مرگ مادری</a:t>
            </a:r>
          </a:p>
          <a:p>
            <a:pPr algn="ctr"/>
            <a:r>
              <a:rPr lang="fa-IR" sz="2800" b="1" dirty="0" smtClean="0">
                <a:solidFill>
                  <a:srgbClr val="C00000"/>
                </a:solidFill>
                <a:cs typeface="2  Elham" panose="00000400000000000000" pitchFamily="2" charset="-78"/>
              </a:rPr>
              <a:t>مورخ1400/07/28</a:t>
            </a:r>
          </a:p>
          <a:p>
            <a:pPr algn="ctr"/>
            <a:r>
              <a:rPr lang="fa-IR" sz="2800" b="1" dirty="0" smtClean="0">
                <a:solidFill>
                  <a:srgbClr val="C00000"/>
                </a:solidFill>
                <a:cs typeface="2  Elham" panose="00000400000000000000" pitchFamily="2" charset="-78"/>
              </a:rPr>
              <a:t>ویژه متخصصین زنان وکادرمامایی</a:t>
            </a:r>
            <a:endParaRPr lang="en-US" sz="2800" b="1" dirty="0" smtClean="0">
              <a:solidFill>
                <a:srgbClr val="C00000"/>
              </a:solidFill>
              <a:cs typeface="2  Elham" panose="00000400000000000000" pitchFamily="2" charset="-78"/>
            </a:endParaRPr>
          </a:p>
          <a:p>
            <a:pPr algn="ctr"/>
            <a:endParaRPr lang="fa-IR" sz="2800" b="1" dirty="0">
              <a:solidFill>
                <a:srgbClr val="C00000"/>
              </a:solidFill>
              <a:cs typeface="2  Elham" panose="00000400000000000000" pitchFamily="2" charset="-78"/>
            </a:endParaRPr>
          </a:p>
        </p:txBody>
      </p:sp>
    </p:spTree>
    <p:extLst>
      <p:ext uri="{BB962C8B-B14F-4D97-AF65-F5344CB8AC3E}">
        <p14:creationId xmlns:p14="http://schemas.microsoft.com/office/powerpoint/2010/main" val="40333633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1188" y="392098"/>
            <a:ext cx="8324684" cy="972679"/>
          </a:xfrm>
        </p:spPr>
        <p:txBody>
          <a:bodyPr>
            <a:normAutofit/>
          </a:bodyPr>
          <a:lstStyle/>
          <a:p>
            <a:pPr algn="r"/>
            <a:r>
              <a:rPr lang="fa-IR" sz="2800" b="1" dirty="0">
                <a:solidFill>
                  <a:schemeClr val="accent1"/>
                </a:solidFill>
              </a:rPr>
              <a:t>گردش کارنظام مراقبت مرگ مادری</a:t>
            </a:r>
            <a:endParaRPr lang="en-US" sz="28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70521519"/>
              </p:ext>
            </p:extLst>
          </p:nvPr>
        </p:nvGraphicFramePr>
        <p:xfrm>
          <a:off x="1910687" y="1364777"/>
          <a:ext cx="9593926" cy="494048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427564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2800" b="1" dirty="0">
                <a:solidFill>
                  <a:schemeClr val="accent2">
                    <a:lumMod val="50000"/>
                  </a:schemeClr>
                </a:solidFill>
              </a:rPr>
              <a:t>گردش کارنظام مراقبت مرگ مادری</a:t>
            </a:r>
            <a:endParaRPr lang="en-US" sz="2800" dirty="0">
              <a:solidFill>
                <a:schemeClr val="accent2">
                  <a:lumMod val="50000"/>
                </a:schemeClr>
              </a:solidFill>
            </a:endParaRPr>
          </a:p>
        </p:txBody>
      </p:sp>
      <p:sp>
        <p:nvSpPr>
          <p:cNvPr id="3" name="Content Placeholder 2"/>
          <p:cNvSpPr>
            <a:spLocks noGrp="1"/>
          </p:cNvSpPr>
          <p:nvPr>
            <p:ph idx="1"/>
          </p:nvPr>
        </p:nvSpPr>
        <p:spPr>
          <a:xfrm>
            <a:off x="2589212" y="2133600"/>
            <a:ext cx="8915400" cy="4158018"/>
          </a:xfrm>
        </p:spPr>
        <p:txBody>
          <a:bodyPr>
            <a:noAutofit/>
          </a:bodyPr>
          <a:lstStyle/>
          <a:p>
            <a:pPr marL="0" indent="0" algn="just" rtl="1">
              <a:buNone/>
            </a:pPr>
            <a:r>
              <a:rPr lang="fa-IR" b="1" dirty="0">
                <a:solidFill>
                  <a:schemeClr val="accent5">
                    <a:lumMod val="50000"/>
                  </a:schemeClr>
                </a:solidFill>
              </a:rPr>
              <a:t>این نظام از سال1380شروع شده ودر سال1385 اولین بازنگری اش انجام شده ودر سال1395 دومین بازنگری انجام شد وموارد فوت به دلیل خودکشی به هردلیلی نیز به عنوان مرگ مادری محسوب شد.</a:t>
            </a:r>
          </a:p>
          <a:p>
            <a:pPr marL="0" indent="0" algn="just" rtl="1">
              <a:buNone/>
            </a:pPr>
            <a:r>
              <a:rPr lang="fa-IR" b="1" dirty="0" smtClean="0">
                <a:solidFill>
                  <a:schemeClr val="accent5">
                    <a:lumMod val="50000"/>
                  </a:schemeClr>
                </a:solidFill>
              </a:rPr>
              <a:t>اهداف:</a:t>
            </a:r>
          </a:p>
          <a:p>
            <a:pPr algn="just" rtl="1"/>
            <a:r>
              <a:rPr lang="fa-IR" b="1" dirty="0" smtClean="0">
                <a:solidFill>
                  <a:schemeClr val="accent5">
                    <a:lumMod val="50000"/>
                  </a:schemeClr>
                </a:solidFill>
              </a:rPr>
              <a:t>هدف کلی:کاهش </a:t>
            </a:r>
            <a:r>
              <a:rPr lang="fa-IR" b="1" dirty="0">
                <a:solidFill>
                  <a:schemeClr val="accent5">
                    <a:lumMod val="50000"/>
                  </a:schemeClr>
                </a:solidFill>
              </a:rPr>
              <a:t>میزان مرگ وعوارض ناشی از بارداری وزایمان از طریق کشف سیری که هر مادر باردارتا زمان مرگ طی کرده ،شناسائی عوامل قابل اجتناب در هر مرگ وطراحی مداخله به منظور حل مشکلات وجلوگیری از وقوع مرگ های مشابه</a:t>
            </a:r>
          </a:p>
          <a:p>
            <a:pPr algn="just" rtl="1"/>
            <a:r>
              <a:rPr lang="fa-IR" b="1" dirty="0" smtClean="0">
                <a:solidFill>
                  <a:schemeClr val="accent5">
                    <a:lumMod val="50000"/>
                  </a:schemeClr>
                </a:solidFill>
              </a:rPr>
              <a:t>اهداف اختصاصی:1-تعیین </a:t>
            </a:r>
            <a:r>
              <a:rPr lang="fa-IR" b="1" dirty="0">
                <a:solidFill>
                  <a:schemeClr val="accent5">
                    <a:lumMod val="50000"/>
                  </a:schemeClr>
                </a:solidFill>
              </a:rPr>
              <a:t>دقیق تر میزان بروز </a:t>
            </a:r>
            <a:r>
              <a:rPr lang="fa-IR" b="1" dirty="0" smtClean="0">
                <a:solidFill>
                  <a:schemeClr val="accent5">
                    <a:lumMod val="50000"/>
                  </a:schemeClr>
                </a:solidFill>
              </a:rPr>
              <a:t>مرگ2-تعیین </a:t>
            </a:r>
            <a:r>
              <a:rPr lang="fa-IR" b="1" dirty="0">
                <a:solidFill>
                  <a:schemeClr val="accent5">
                    <a:lumMod val="50000"/>
                  </a:schemeClr>
                </a:solidFill>
              </a:rPr>
              <a:t>عوامل خطر </a:t>
            </a:r>
            <a:r>
              <a:rPr lang="fa-IR" b="1" dirty="0" smtClean="0">
                <a:solidFill>
                  <a:schemeClr val="accent5">
                    <a:lumMod val="50000"/>
                  </a:schemeClr>
                </a:solidFill>
              </a:rPr>
              <a:t>مرتبط </a:t>
            </a:r>
            <a:r>
              <a:rPr lang="fa-IR" b="1" dirty="0">
                <a:solidFill>
                  <a:schemeClr val="accent5">
                    <a:lumMod val="50000"/>
                  </a:schemeClr>
                </a:solidFill>
              </a:rPr>
              <a:t>با </a:t>
            </a:r>
            <a:r>
              <a:rPr lang="fa-IR" b="1" dirty="0" smtClean="0">
                <a:solidFill>
                  <a:schemeClr val="accent5">
                    <a:lumMod val="50000"/>
                  </a:schemeClr>
                </a:solidFill>
              </a:rPr>
              <a:t>مرگ3-طراحی </a:t>
            </a:r>
            <a:r>
              <a:rPr lang="fa-IR" b="1" dirty="0">
                <a:solidFill>
                  <a:schemeClr val="accent5">
                    <a:lumMod val="50000"/>
                  </a:schemeClr>
                </a:solidFill>
              </a:rPr>
              <a:t>واحرای مداخلات </a:t>
            </a:r>
            <a:r>
              <a:rPr lang="fa-IR" b="1" dirty="0" smtClean="0">
                <a:solidFill>
                  <a:schemeClr val="accent5">
                    <a:lumMod val="50000"/>
                  </a:schemeClr>
                </a:solidFill>
              </a:rPr>
              <a:t>مناسب </a:t>
            </a:r>
            <a:r>
              <a:rPr lang="fa-IR" b="1" dirty="0">
                <a:solidFill>
                  <a:schemeClr val="accent5">
                    <a:lumMod val="50000"/>
                  </a:schemeClr>
                </a:solidFill>
              </a:rPr>
              <a:t>برای بهبود شاخص های سلامت مادران در سطح دانشگاهها وسطح کشور</a:t>
            </a:r>
            <a:endParaRPr lang="en-US" b="1" dirty="0">
              <a:solidFill>
                <a:schemeClr val="accent5">
                  <a:lumMod val="50000"/>
                </a:schemeClr>
              </a:solidFill>
            </a:endParaRPr>
          </a:p>
          <a:p>
            <a:pPr algn="just" rtl="1"/>
            <a:endParaRPr lang="fa-IR" b="1" dirty="0" smtClean="0">
              <a:solidFill>
                <a:schemeClr val="accent5">
                  <a:lumMod val="50000"/>
                </a:schemeClr>
              </a:solidFill>
            </a:endParaRPr>
          </a:p>
          <a:p>
            <a:pPr algn="just"/>
            <a:endParaRPr lang="en-US" b="1" dirty="0">
              <a:solidFill>
                <a:schemeClr val="accent5">
                  <a:lumMod val="50000"/>
                </a:schemeClr>
              </a:solidFill>
            </a:endParaRPr>
          </a:p>
        </p:txBody>
      </p:sp>
    </p:spTree>
    <p:extLst>
      <p:ext uri="{BB962C8B-B14F-4D97-AF65-F5344CB8AC3E}">
        <p14:creationId xmlns:p14="http://schemas.microsoft.com/office/powerpoint/2010/main" val="41149100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212" y="459010"/>
            <a:ext cx="8911687" cy="1280890"/>
          </a:xfrm>
        </p:spPr>
        <p:txBody>
          <a:bodyPr>
            <a:normAutofit/>
          </a:bodyPr>
          <a:lstStyle/>
          <a:p>
            <a:pPr algn="r"/>
            <a:r>
              <a:rPr lang="fa-IR" sz="2800" b="1" dirty="0">
                <a:solidFill>
                  <a:schemeClr val="accent2">
                    <a:lumMod val="50000"/>
                  </a:schemeClr>
                </a:solidFill>
              </a:rPr>
              <a:t>گردش کارنظام مراقبت مرگ مادری</a:t>
            </a:r>
            <a:endParaRPr lang="en-US" sz="2800" dirty="0">
              <a:solidFill>
                <a:schemeClr val="accent2">
                  <a:lumMod val="50000"/>
                </a:schemeClr>
              </a:solidFill>
            </a:endParaRPr>
          </a:p>
        </p:txBody>
      </p:sp>
      <p:sp>
        <p:nvSpPr>
          <p:cNvPr id="3" name="Content Placeholder 2"/>
          <p:cNvSpPr>
            <a:spLocks noGrp="1"/>
          </p:cNvSpPr>
          <p:nvPr>
            <p:ph idx="1"/>
          </p:nvPr>
        </p:nvSpPr>
        <p:spPr>
          <a:xfrm>
            <a:off x="2589212" y="1739900"/>
            <a:ext cx="8915400" cy="4171322"/>
          </a:xfrm>
        </p:spPr>
        <p:txBody>
          <a:bodyPr>
            <a:noAutofit/>
          </a:bodyPr>
          <a:lstStyle/>
          <a:p>
            <a:pPr marL="0" indent="0" algn="just" rtl="1">
              <a:lnSpc>
                <a:spcPct val="150000"/>
              </a:lnSpc>
              <a:buNone/>
            </a:pPr>
            <a:r>
              <a:rPr lang="fa-IR" b="1" dirty="0">
                <a:solidFill>
                  <a:schemeClr val="accent5">
                    <a:lumMod val="50000"/>
                  </a:schemeClr>
                </a:solidFill>
              </a:rPr>
              <a:t>برنامه </a:t>
            </a:r>
            <a:r>
              <a:rPr lang="fa-IR" b="1" dirty="0" smtClean="0">
                <a:solidFill>
                  <a:schemeClr val="accent5">
                    <a:lumMod val="50000"/>
                  </a:schemeClr>
                </a:solidFill>
              </a:rPr>
              <a:t>سلامت </a:t>
            </a:r>
            <a:r>
              <a:rPr lang="fa-IR" b="1" dirty="0">
                <a:solidFill>
                  <a:schemeClr val="accent5">
                    <a:lumMod val="50000"/>
                  </a:schemeClr>
                </a:solidFill>
              </a:rPr>
              <a:t>مادران حاصل وهدف تعداد زیادی از برنامه ها بخصوص مراقبت های معمول درحین بارداری-طی زایمان وپس از زایمان ونیز مراقبت های فوریت دار بوده ودر نتیجه وقتی مرگ رخ میدهد درواقع مجموعه این برنامه ها به نتیجه مطلوب خود </a:t>
            </a:r>
            <a:r>
              <a:rPr lang="fa-IR" b="1" dirty="0" smtClean="0">
                <a:solidFill>
                  <a:schemeClr val="accent5">
                    <a:lumMod val="50000"/>
                  </a:schemeClr>
                </a:solidFill>
              </a:rPr>
              <a:t>نرسیده </a:t>
            </a:r>
            <a:r>
              <a:rPr lang="fa-IR" b="1" dirty="0">
                <a:solidFill>
                  <a:schemeClr val="accent5">
                    <a:lumMod val="50000"/>
                  </a:schemeClr>
                </a:solidFill>
              </a:rPr>
              <a:t>اند.</a:t>
            </a:r>
          </a:p>
          <a:p>
            <a:pPr algn="just" rtl="1">
              <a:lnSpc>
                <a:spcPct val="150000"/>
              </a:lnSpc>
            </a:pPr>
            <a:r>
              <a:rPr lang="fa-IR" b="1" dirty="0">
                <a:solidFill>
                  <a:schemeClr val="accent5">
                    <a:lumMod val="50000"/>
                  </a:schemeClr>
                </a:solidFill>
              </a:rPr>
              <a:t>فعالیت ها شامل:</a:t>
            </a:r>
          </a:p>
          <a:p>
            <a:pPr algn="just" rtl="1">
              <a:lnSpc>
                <a:spcPct val="150000"/>
              </a:lnSpc>
            </a:pPr>
            <a:r>
              <a:rPr lang="fa-IR" b="1" dirty="0">
                <a:solidFill>
                  <a:schemeClr val="accent5">
                    <a:lumMod val="50000"/>
                  </a:schemeClr>
                </a:solidFill>
              </a:rPr>
              <a:t>وجود دستورالعمل ها برای انجام کارها</a:t>
            </a:r>
          </a:p>
          <a:p>
            <a:pPr algn="just" rtl="1">
              <a:lnSpc>
                <a:spcPct val="150000"/>
              </a:lnSpc>
            </a:pPr>
            <a:r>
              <a:rPr lang="fa-IR" b="1" dirty="0">
                <a:solidFill>
                  <a:schemeClr val="accent5">
                    <a:lumMod val="50000"/>
                  </a:schemeClr>
                </a:solidFill>
              </a:rPr>
              <a:t>انتخاب افراد </a:t>
            </a:r>
            <a:r>
              <a:rPr lang="fa-IR" b="1" dirty="0" smtClean="0">
                <a:solidFill>
                  <a:schemeClr val="accent5">
                    <a:lumMod val="50000"/>
                  </a:schemeClr>
                </a:solidFill>
              </a:rPr>
              <a:t>شایسته </a:t>
            </a:r>
            <a:r>
              <a:rPr lang="fa-IR" b="1" dirty="0">
                <a:solidFill>
                  <a:schemeClr val="accent5">
                    <a:lumMod val="50000"/>
                  </a:schemeClr>
                </a:solidFill>
              </a:rPr>
              <a:t>برای گردآوری داده ها وآموزش آنها</a:t>
            </a:r>
          </a:p>
          <a:p>
            <a:pPr algn="just" rtl="1">
              <a:lnSpc>
                <a:spcPct val="150000"/>
              </a:lnSpc>
            </a:pPr>
            <a:r>
              <a:rPr lang="fa-IR" b="1" dirty="0">
                <a:solidFill>
                  <a:schemeClr val="accent5">
                    <a:lumMod val="50000"/>
                  </a:schemeClr>
                </a:solidFill>
              </a:rPr>
              <a:t>مشخص بودن شیوه تصمنیم گیری در کمیته مراقبت از مرگ مادران</a:t>
            </a:r>
          </a:p>
          <a:p>
            <a:pPr algn="just" rtl="1">
              <a:lnSpc>
                <a:spcPct val="150000"/>
              </a:lnSpc>
            </a:pPr>
            <a:r>
              <a:rPr lang="fa-IR" b="1" dirty="0">
                <a:solidFill>
                  <a:schemeClr val="accent5">
                    <a:lumMod val="50000"/>
                  </a:schemeClr>
                </a:solidFill>
              </a:rPr>
              <a:t>وجود برنامه مدون برای </a:t>
            </a:r>
            <a:r>
              <a:rPr lang="fa-IR" b="1" dirty="0" smtClean="0">
                <a:solidFill>
                  <a:schemeClr val="accent5">
                    <a:lumMod val="50000"/>
                  </a:schemeClr>
                </a:solidFill>
              </a:rPr>
              <a:t>کنترل </a:t>
            </a:r>
            <a:r>
              <a:rPr lang="fa-IR" b="1" dirty="0">
                <a:solidFill>
                  <a:schemeClr val="accent5">
                    <a:lumMod val="50000"/>
                  </a:schemeClr>
                </a:solidFill>
              </a:rPr>
              <a:t>کیفیت مراقبت از مادران باردار </a:t>
            </a:r>
          </a:p>
          <a:p>
            <a:pPr algn="just">
              <a:lnSpc>
                <a:spcPct val="150000"/>
              </a:lnSpc>
            </a:pPr>
            <a:endParaRPr lang="en-US" b="1" dirty="0">
              <a:solidFill>
                <a:schemeClr val="accent5">
                  <a:lumMod val="50000"/>
                </a:schemeClr>
              </a:solidFill>
            </a:endParaRPr>
          </a:p>
        </p:txBody>
      </p:sp>
    </p:spTree>
    <p:extLst>
      <p:ext uri="{BB962C8B-B14F-4D97-AF65-F5344CB8AC3E}">
        <p14:creationId xmlns:p14="http://schemas.microsoft.com/office/powerpoint/2010/main" val="12077235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9705" y="473985"/>
            <a:ext cx="8092672" cy="972678"/>
          </a:xfrm>
        </p:spPr>
        <p:txBody>
          <a:bodyPr>
            <a:normAutofit/>
          </a:bodyPr>
          <a:lstStyle/>
          <a:p>
            <a:pPr algn="r"/>
            <a:r>
              <a:rPr lang="fa-IR" sz="2800" b="1" dirty="0">
                <a:solidFill>
                  <a:schemeClr val="accent2">
                    <a:lumMod val="50000"/>
                  </a:schemeClr>
                </a:solidFill>
              </a:rPr>
              <a:t>گردش کارنظام مراقبت مرگ مادری</a:t>
            </a:r>
            <a:endParaRPr lang="en-US" sz="2800" dirty="0"/>
          </a:p>
        </p:txBody>
      </p:sp>
      <p:sp>
        <p:nvSpPr>
          <p:cNvPr id="3" name="Content Placeholder 2"/>
          <p:cNvSpPr>
            <a:spLocks noGrp="1"/>
          </p:cNvSpPr>
          <p:nvPr>
            <p:ph idx="1"/>
          </p:nvPr>
        </p:nvSpPr>
        <p:spPr/>
        <p:txBody>
          <a:bodyPr>
            <a:normAutofit lnSpcReduction="10000"/>
          </a:bodyPr>
          <a:lstStyle/>
          <a:p>
            <a:pPr algn="just" rtl="1">
              <a:lnSpc>
                <a:spcPct val="150000"/>
              </a:lnSpc>
            </a:pPr>
            <a:r>
              <a:rPr lang="fa-IR" b="1" dirty="0" smtClean="0"/>
              <a:t>براساس </a:t>
            </a:r>
            <a:r>
              <a:rPr lang="fa-IR" b="1" dirty="0"/>
              <a:t>نظام ثبت موارد مرگ مادران باردار و به منظور پیشگیری از کم شماری موارد مرگ مادر، کلیه مرگ های مادران در دوران بارداری و پس از زایمان، توسط کارکنان در سطوح محیطی در اسرع وقت (در 24 ساعت اول پس از وقوع) به ستاد دانشگاه گزارش شده و  موارد مورد بررسی و پرسشگری قرار می گیرند. تمام موارد  براساس دستورالعمل کشوری نظام مراقبت مرگ مادر در کمیته های فنی و دانشگاهی بررسی شده، نتیجه به وازرت متبوع اعلام و در کمیته کشوری مجدداً مورد بررسی قرار می گیرد. نتیجه بررسی های انجام گرفته در کمیته کشوری و براساس تعریف مرگ مادر مورد تایید وزارت متبوع، به دانشگاه مبداء اعلام می گردد. </a:t>
            </a:r>
            <a:r>
              <a:rPr lang="ar-SA" b="1" dirty="0"/>
              <a:t>.  </a:t>
            </a:r>
            <a:endParaRPr lang="en-US" b="1" dirty="0">
              <a:solidFill>
                <a:schemeClr val="accent1"/>
              </a:solidFill>
            </a:endParaRPr>
          </a:p>
        </p:txBody>
      </p:sp>
    </p:spTree>
    <p:extLst>
      <p:ext uri="{BB962C8B-B14F-4D97-AF65-F5344CB8AC3E}">
        <p14:creationId xmlns:p14="http://schemas.microsoft.com/office/powerpoint/2010/main" val="11882384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noChangeAspect="1"/>
          </p:cNvGraphicFramePr>
          <p:nvPr>
            <p:ph idx="1"/>
            <p:extLst>
              <p:ext uri="{D42A27DB-BD31-4B8C-83A1-F6EECF244321}">
                <p14:modId xmlns:p14="http://schemas.microsoft.com/office/powerpoint/2010/main" val="2089707786"/>
              </p:ext>
            </p:extLst>
          </p:nvPr>
        </p:nvGraphicFramePr>
        <p:xfrm>
          <a:off x="2190750" y="66675"/>
          <a:ext cx="9696450" cy="6638925"/>
        </p:xfrm>
        <a:graphic>
          <a:graphicData uri="http://schemas.openxmlformats.org/presentationml/2006/ole">
            <mc:AlternateContent xmlns:mc="http://schemas.openxmlformats.org/markup-compatibility/2006">
              <mc:Choice xmlns:v="urn:schemas-microsoft-com:vml" Requires="v">
                <p:oleObj spid="_x0000_s1112" name="Document" r:id="rId3" imgW="6616975" imgH="9634073" progId="Word.Document.12">
                  <p:embed/>
                </p:oleObj>
              </mc:Choice>
              <mc:Fallback>
                <p:oleObj name="Document" r:id="rId3" imgW="6616975" imgH="9634073" progId="Word.Document.12">
                  <p:embed/>
                  <p:pic>
                    <p:nvPicPr>
                      <p:cNvPr id="0" name=""/>
                      <p:cNvPicPr/>
                      <p:nvPr/>
                    </p:nvPicPr>
                    <p:blipFill>
                      <a:blip r:embed="rId4"/>
                      <a:stretch>
                        <a:fillRect/>
                      </a:stretch>
                    </p:blipFill>
                    <p:spPr>
                      <a:xfrm>
                        <a:off x="2190750" y="66675"/>
                        <a:ext cx="9696450" cy="6638925"/>
                      </a:xfrm>
                      <a:prstGeom prst="rect">
                        <a:avLst/>
                      </a:prstGeom>
                    </p:spPr>
                  </p:pic>
                </p:oleObj>
              </mc:Fallback>
            </mc:AlternateContent>
          </a:graphicData>
        </a:graphic>
      </p:graphicFrame>
    </p:spTree>
    <p:extLst>
      <p:ext uri="{BB962C8B-B14F-4D97-AF65-F5344CB8AC3E}">
        <p14:creationId xmlns:p14="http://schemas.microsoft.com/office/powerpoint/2010/main" val="2240065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212" y="473984"/>
            <a:ext cx="7897203" cy="871315"/>
          </a:xfrm>
        </p:spPr>
        <p:txBody>
          <a:bodyPr>
            <a:normAutofit/>
          </a:bodyPr>
          <a:lstStyle/>
          <a:p>
            <a:pPr algn="r"/>
            <a:r>
              <a:rPr lang="fa-IR" sz="2800" b="1" dirty="0">
                <a:solidFill>
                  <a:schemeClr val="accent2">
                    <a:lumMod val="50000"/>
                  </a:schemeClr>
                </a:solidFill>
              </a:rPr>
              <a:t>گردش کارنظام مراقبت مرگ مادری</a:t>
            </a:r>
            <a:endParaRPr lang="en-US" sz="2800" dirty="0"/>
          </a:p>
        </p:txBody>
      </p:sp>
      <p:sp>
        <p:nvSpPr>
          <p:cNvPr id="3" name="Content Placeholder 2"/>
          <p:cNvSpPr>
            <a:spLocks noGrp="1"/>
          </p:cNvSpPr>
          <p:nvPr>
            <p:ph idx="1"/>
          </p:nvPr>
        </p:nvSpPr>
        <p:spPr>
          <a:xfrm>
            <a:off x="2589212" y="1495425"/>
            <a:ext cx="8915400" cy="4415797"/>
          </a:xfrm>
        </p:spPr>
        <p:txBody>
          <a:bodyPr>
            <a:normAutofit lnSpcReduction="10000"/>
          </a:bodyPr>
          <a:lstStyle/>
          <a:p>
            <a:pPr marL="0" indent="0" algn="just" rtl="1">
              <a:buNone/>
            </a:pPr>
            <a:r>
              <a:rPr lang="fa-IR" b="1" dirty="0" smtClean="0">
                <a:solidFill>
                  <a:schemeClr val="accent5">
                    <a:lumMod val="50000"/>
                  </a:schemeClr>
                </a:solidFill>
              </a:rPr>
              <a:t>دراستان چهارمحال وبختیاری:</a:t>
            </a:r>
          </a:p>
          <a:p>
            <a:pPr algn="just" rtl="1"/>
            <a:r>
              <a:rPr lang="fa-IR" b="1" dirty="0">
                <a:solidFill>
                  <a:schemeClr val="accent5">
                    <a:lumMod val="50000"/>
                  </a:schemeClr>
                </a:solidFill>
              </a:rPr>
              <a:t> آمارمرگ و میرمادران در سالهای گذشته نشان داد که عمده مرگها در بیمارستان </a:t>
            </a:r>
            <a:r>
              <a:rPr lang="fa-IR" b="1" dirty="0" smtClean="0">
                <a:solidFill>
                  <a:schemeClr val="accent5">
                    <a:lumMod val="50000"/>
                  </a:schemeClr>
                </a:solidFill>
              </a:rPr>
              <a:t>اتفاق </a:t>
            </a:r>
            <a:r>
              <a:rPr lang="fa-IR" b="1" dirty="0">
                <a:solidFill>
                  <a:schemeClr val="accent5">
                    <a:lumMod val="50000"/>
                  </a:schemeClr>
                </a:solidFill>
              </a:rPr>
              <a:t>افتاده است .  </a:t>
            </a:r>
          </a:p>
          <a:p>
            <a:pPr marL="0" indent="0" algn="just" rtl="1">
              <a:buNone/>
            </a:pPr>
            <a:r>
              <a:rPr lang="fa-IR" b="1" dirty="0">
                <a:solidFill>
                  <a:schemeClr val="accent5">
                    <a:lumMod val="50000"/>
                  </a:schemeClr>
                </a:solidFill>
              </a:rPr>
              <a:t>   دلایل مرگ مادر طی سالهای </a:t>
            </a:r>
            <a:r>
              <a:rPr lang="fa-IR" b="1" dirty="0" smtClean="0">
                <a:solidFill>
                  <a:schemeClr val="accent5">
                    <a:lumMod val="50000"/>
                  </a:schemeClr>
                </a:solidFill>
              </a:rPr>
              <a:t>99-1381 </a:t>
            </a:r>
            <a:r>
              <a:rPr lang="fa-IR" b="1" dirty="0">
                <a:solidFill>
                  <a:schemeClr val="accent5">
                    <a:lumMod val="50000"/>
                  </a:schemeClr>
                </a:solidFill>
              </a:rPr>
              <a:t>در استان </a:t>
            </a:r>
            <a:r>
              <a:rPr lang="fa-IR" b="1" dirty="0" smtClean="0">
                <a:solidFill>
                  <a:schemeClr val="accent5">
                    <a:lumMod val="50000"/>
                  </a:schemeClr>
                </a:solidFill>
              </a:rPr>
              <a:t>شامل</a:t>
            </a:r>
            <a:r>
              <a:rPr lang="fa-IR" b="1" dirty="0" smtClean="0">
                <a:solidFill>
                  <a:schemeClr val="accent5">
                    <a:lumMod val="50000"/>
                  </a:schemeClr>
                </a:solidFill>
              </a:rPr>
              <a:t>:</a:t>
            </a:r>
            <a:endParaRPr lang="fa-IR" b="1" dirty="0">
              <a:solidFill>
                <a:schemeClr val="accent5">
                  <a:lumMod val="50000"/>
                </a:schemeClr>
              </a:solidFill>
            </a:endParaRPr>
          </a:p>
          <a:p>
            <a:pPr marL="0" indent="0" algn="just" rtl="1">
              <a:buNone/>
            </a:pPr>
            <a:r>
              <a:rPr lang="fa-IR" b="1" dirty="0">
                <a:solidFill>
                  <a:schemeClr val="accent5">
                    <a:lumMod val="50000"/>
                  </a:schemeClr>
                </a:solidFill>
              </a:rPr>
              <a:t>1-خونریزی2-آمبولی مایع امنیوتیک3-بیماری قلبی4-</a:t>
            </a:r>
            <a:r>
              <a:rPr lang="en-US" b="1" dirty="0">
                <a:solidFill>
                  <a:schemeClr val="accent5">
                    <a:lumMod val="50000"/>
                  </a:schemeClr>
                </a:solidFill>
              </a:rPr>
              <a:t>TTP</a:t>
            </a:r>
          </a:p>
          <a:p>
            <a:pPr marL="0" indent="0" algn="just" rtl="1">
              <a:buNone/>
            </a:pPr>
            <a:r>
              <a:rPr lang="fa-IR" b="1" dirty="0">
                <a:solidFill>
                  <a:schemeClr val="accent5">
                    <a:lumMod val="50000"/>
                  </a:schemeClr>
                </a:solidFill>
              </a:rPr>
              <a:t>5-پره اکلامپسی واکلامپسی6-عفونت7-بیماری کلیوی8-میاستنی گراو9-آنفلوآنزای نوع</a:t>
            </a:r>
            <a:r>
              <a:rPr lang="en-US" b="1" dirty="0">
                <a:solidFill>
                  <a:schemeClr val="accent5">
                    <a:lumMod val="50000"/>
                  </a:schemeClr>
                </a:solidFill>
              </a:rPr>
              <a:t>A</a:t>
            </a:r>
            <a:r>
              <a:rPr lang="fa-IR" b="1" dirty="0">
                <a:solidFill>
                  <a:schemeClr val="accent5">
                    <a:lumMod val="50000"/>
                  </a:schemeClr>
                </a:solidFill>
              </a:rPr>
              <a:t>10-کووید19</a:t>
            </a:r>
          </a:p>
          <a:p>
            <a:pPr algn="just" rtl="1"/>
            <a:r>
              <a:rPr lang="fa-IR" b="1" dirty="0">
                <a:solidFill>
                  <a:schemeClr val="accent5">
                    <a:lumMod val="50000"/>
                  </a:schemeClr>
                </a:solidFill>
              </a:rPr>
              <a:t>مقطع فوت</a:t>
            </a:r>
            <a:r>
              <a:rPr lang="fa-IR" b="1" dirty="0" smtClean="0">
                <a:solidFill>
                  <a:schemeClr val="accent5">
                    <a:lumMod val="50000"/>
                  </a:schemeClr>
                </a:solidFill>
              </a:rPr>
              <a:t>:</a:t>
            </a:r>
          </a:p>
          <a:p>
            <a:pPr marL="0" indent="0" algn="just" rtl="1">
              <a:buNone/>
            </a:pPr>
            <a:r>
              <a:rPr lang="fa-IR" b="1" dirty="0" smtClean="0">
                <a:solidFill>
                  <a:schemeClr val="accent5">
                    <a:lumMod val="50000"/>
                  </a:schemeClr>
                </a:solidFill>
              </a:rPr>
              <a:t>1-دوران بارداری </a:t>
            </a:r>
            <a:r>
              <a:rPr lang="fa-IR" b="1" dirty="0" smtClean="0">
                <a:solidFill>
                  <a:schemeClr val="accent5">
                    <a:lumMod val="50000"/>
                  </a:schemeClr>
                </a:solidFill>
              </a:rPr>
              <a:t>وزایمان</a:t>
            </a:r>
          </a:p>
          <a:p>
            <a:pPr marL="0" indent="0" algn="just" rtl="1">
              <a:buNone/>
            </a:pPr>
            <a:r>
              <a:rPr lang="fa-IR" b="1" dirty="0" smtClean="0">
                <a:solidFill>
                  <a:schemeClr val="accent5">
                    <a:lumMod val="50000"/>
                  </a:schemeClr>
                </a:solidFill>
              </a:rPr>
              <a:t>2-دوران </a:t>
            </a:r>
            <a:r>
              <a:rPr lang="fa-IR" b="1" dirty="0" smtClean="0">
                <a:solidFill>
                  <a:schemeClr val="accent5">
                    <a:lumMod val="50000"/>
                  </a:schemeClr>
                </a:solidFill>
              </a:rPr>
              <a:t>پس از زایمان</a:t>
            </a:r>
            <a:endParaRPr lang="fa-IR" dirty="0" smtClean="0">
              <a:solidFill>
                <a:schemeClr val="accent5">
                  <a:lumMod val="50000"/>
                </a:schemeClr>
              </a:solidFill>
            </a:endParaRPr>
          </a:p>
          <a:p>
            <a:pPr algn="just" rtl="1"/>
            <a:r>
              <a:rPr lang="en-US" b="1" dirty="0" smtClean="0">
                <a:solidFill>
                  <a:schemeClr val="accent5">
                    <a:lumMod val="50000"/>
                  </a:schemeClr>
                </a:solidFill>
              </a:rPr>
              <a:t>:</a:t>
            </a:r>
            <a:r>
              <a:rPr lang="en-US" dirty="0" smtClean="0">
                <a:solidFill>
                  <a:schemeClr val="accent5">
                    <a:lumMod val="50000"/>
                  </a:schemeClr>
                </a:solidFill>
              </a:rPr>
              <a:t> </a:t>
            </a:r>
            <a:r>
              <a:rPr lang="en-US" b="1" dirty="0" smtClean="0">
                <a:solidFill>
                  <a:schemeClr val="accent5">
                    <a:lumMod val="50000"/>
                  </a:schemeClr>
                </a:solidFill>
              </a:rPr>
              <a:t>1 </a:t>
            </a:r>
            <a:r>
              <a:rPr lang="fa-IR" b="1" dirty="0" smtClean="0">
                <a:solidFill>
                  <a:schemeClr val="accent5">
                    <a:lumMod val="50000"/>
                  </a:schemeClr>
                </a:solidFill>
              </a:rPr>
              <a:t>محل فوت:</a:t>
            </a:r>
          </a:p>
          <a:p>
            <a:pPr marL="0" indent="0" algn="just" rtl="1">
              <a:buNone/>
            </a:pPr>
            <a:r>
              <a:rPr lang="fa-IR" b="1" dirty="0" smtClean="0">
                <a:solidFill>
                  <a:schemeClr val="accent5">
                    <a:lumMod val="50000"/>
                  </a:schemeClr>
                </a:solidFill>
              </a:rPr>
              <a:t>1-بیمارستان2-درمسیرانتقال3-درمنزل</a:t>
            </a:r>
            <a:endParaRPr lang="en-US" b="1" dirty="0">
              <a:solidFill>
                <a:schemeClr val="accent5">
                  <a:lumMod val="50000"/>
                </a:schemeClr>
              </a:solidFill>
            </a:endParaRPr>
          </a:p>
          <a:p>
            <a:pPr marL="0" indent="0" algn="just" rtl="1">
              <a:buNone/>
            </a:pPr>
            <a:endParaRPr lang="en-US" dirty="0">
              <a:solidFill>
                <a:schemeClr val="accent5">
                  <a:lumMod val="50000"/>
                </a:schemeClr>
              </a:solidFill>
            </a:endParaRPr>
          </a:p>
        </p:txBody>
      </p:sp>
    </p:spTree>
    <p:extLst>
      <p:ext uri="{BB962C8B-B14F-4D97-AF65-F5344CB8AC3E}">
        <p14:creationId xmlns:p14="http://schemas.microsoft.com/office/powerpoint/2010/main" val="3024616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6" y="624110"/>
            <a:ext cx="7615600" cy="718915"/>
          </a:xfrm>
        </p:spPr>
        <p:txBody>
          <a:bodyPr>
            <a:normAutofit/>
          </a:bodyPr>
          <a:lstStyle/>
          <a:p>
            <a:pPr algn="r"/>
            <a:r>
              <a:rPr lang="fa-IR" sz="2800" b="1" dirty="0">
                <a:solidFill>
                  <a:schemeClr val="accent2">
                    <a:lumMod val="50000"/>
                  </a:schemeClr>
                </a:solidFill>
              </a:rPr>
              <a:t>گردش کارنظام مراقبت مرگ مادری</a:t>
            </a:r>
            <a:endParaRPr lang="en-US" sz="2800" dirty="0"/>
          </a:p>
        </p:txBody>
      </p:sp>
      <p:sp>
        <p:nvSpPr>
          <p:cNvPr id="3" name="Content Placeholder 2"/>
          <p:cNvSpPr>
            <a:spLocks noGrp="1"/>
          </p:cNvSpPr>
          <p:nvPr>
            <p:ph idx="1"/>
          </p:nvPr>
        </p:nvSpPr>
        <p:spPr>
          <a:xfrm>
            <a:off x="2589212" y="1533525"/>
            <a:ext cx="8915400" cy="4282447"/>
          </a:xfrm>
        </p:spPr>
        <p:txBody>
          <a:bodyPr>
            <a:normAutofit/>
          </a:bodyPr>
          <a:lstStyle/>
          <a:p>
            <a:pPr algn="r" rtl="1"/>
            <a:r>
              <a:rPr lang="fa-IR" b="1" dirty="0">
                <a:solidFill>
                  <a:schemeClr val="accent5">
                    <a:lumMod val="50000"/>
                  </a:schemeClr>
                </a:solidFill>
              </a:rPr>
              <a:t>نوع زایمان:</a:t>
            </a:r>
            <a:endParaRPr lang="en-US" b="1" dirty="0">
              <a:solidFill>
                <a:schemeClr val="accent5">
                  <a:lumMod val="50000"/>
                </a:schemeClr>
              </a:solidFill>
            </a:endParaRPr>
          </a:p>
          <a:p>
            <a:pPr marL="0" indent="0" algn="r">
              <a:buNone/>
            </a:pPr>
            <a:r>
              <a:rPr lang="fa-IR" b="1" dirty="0">
                <a:solidFill>
                  <a:schemeClr val="accent5">
                    <a:lumMod val="50000"/>
                  </a:schemeClr>
                </a:solidFill>
              </a:rPr>
              <a:t>1-سزارین</a:t>
            </a:r>
          </a:p>
          <a:p>
            <a:pPr marL="0" indent="0" algn="r">
              <a:buNone/>
            </a:pPr>
            <a:r>
              <a:rPr lang="fa-IR" b="1" dirty="0">
                <a:solidFill>
                  <a:schemeClr val="accent5">
                    <a:lumMod val="50000"/>
                  </a:schemeClr>
                </a:solidFill>
              </a:rPr>
              <a:t>2-زایمان طبیعی</a:t>
            </a:r>
            <a:r>
              <a:rPr lang="en-US" dirty="0">
                <a:solidFill>
                  <a:schemeClr val="accent5">
                    <a:lumMod val="50000"/>
                  </a:schemeClr>
                </a:solidFill>
              </a:rPr>
              <a:t> </a:t>
            </a:r>
          </a:p>
          <a:p>
            <a:pPr marL="0" indent="0" algn="r">
              <a:buNone/>
            </a:pPr>
            <a:r>
              <a:rPr lang="fa-IR" b="1" dirty="0">
                <a:solidFill>
                  <a:schemeClr val="accent5">
                    <a:lumMod val="50000"/>
                  </a:schemeClr>
                </a:solidFill>
              </a:rPr>
              <a:t>پراکندگی در شهرستانها:                               </a:t>
            </a:r>
            <a:endParaRPr lang="en-US" dirty="0">
              <a:solidFill>
                <a:schemeClr val="accent5">
                  <a:lumMod val="50000"/>
                </a:schemeClr>
              </a:solidFill>
            </a:endParaRPr>
          </a:p>
          <a:p>
            <a:pPr marL="0" indent="0" algn="r">
              <a:buNone/>
            </a:pPr>
            <a:r>
              <a:rPr lang="fa-IR" b="1" dirty="0" smtClean="0">
                <a:solidFill>
                  <a:schemeClr val="accent5">
                    <a:lumMod val="50000"/>
                  </a:schemeClr>
                </a:solidFill>
              </a:rPr>
              <a:t>1- شهرستان شهرکرد</a:t>
            </a:r>
          </a:p>
          <a:p>
            <a:pPr marL="0" indent="0" algn="r">
              <a:buNone/>
            </a:pPr>
            <a:r>
              <a:rPr lang="fa-IR" b="1" dirty="0" smtClean="0">
                <a:solidFill>
                  <a:schemeClr val="accent5">
                    <a:lumMod val="50000"/>
                  </a:schemeClr>
                </a:solidFill>
              </a:rPr>
              <a:t>2-شهرستان لردگان</a:t>
            </a:r>
          </a:p>
          <a:p>
            <a:pPr marL="0" indent="0" algn="r">
              <a:buNone/>
            </a:pPr>
            <a:r>
              <a:rPr lang="fa-IR" b="1" dirty="0" smtClean="0">
                <a:solidFill>
                  <a:schemeClr val="accent5">
                    <a:lumMod val="50000"/>
                  </a:schemeClr>
                </a:solidFill>
              </a:rPr>
              <a:t>3-شهرستان اردل</a:t>
            </a:r>
          </a:p>
          <a:p>
            <a:pPr marL="0" indent="0" algn="r">
              <a:buNone/>
            </a:pPr>
            <a:r>
              <a:rPr lang="fa-IR" b="1" dirty="0" smtClean="0">
                <a:solidFill>
                  <a:schemeClr val="accent5">
                    <a:lumMod val="50000"/>
                  </a:schemeClr>
                </a:solidFill>
              </a:rPr>
              <a:t>4-شهرستان فارسان</a:t>
            </a:r>
          </a:p>
          <a:p>
            <a:pPr marL="0" indent="0" algn="r">
              <a:buNone/>
            </a:pPr>
            <a:r>
              <a:rPr lang="fa-IR" b="1" dirty="0" smtClean="0">
                <a:solidFill>
                  <a:schemeClr val="accent5">
                    <a:lumMod val="50000"/>
                  </a:schemeClr>
                </a:solidFill>
              </a:rPr>
              <a:t>5-شهرستان بروجن</a:t>
            </a:r>
            <a:endParaRPr lang="en-US" dirty="0">
              <a:solidFill>
                <a:schemeClr val="accent5">
                  <a:lumMod val="50000"/>
                </a:schemeClr>
              </a:solidFill>
            </a:endParaRPr>
          </a:p>
        </p:txBody>
      </p:sp>
    </p:spTree>
    <p:extLst>
      <p:ext uri="{BB962C8B-B14F-4D97-AF65-F5344CB8AC3E}">
        <p14:creationId xmlns:p14="http://schemas.microsoft.com/office/powerpoint/2010/main" val="41255096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937990"/>
          </a:xfrm>
        </p:spPr>
        <p:txBody>
          <a:bodyPr>
            <a:normAutofit/>
          </a:bodyPr>
          <a:lstStyle/>
          <a:p>
            <a:pPr algn="r"/>
            <a:r>
              <a:rPr lang="fa-IR" sz="2800" b="1" dirty="0">
                <a:solidFill>
                  <a:schemeClr val="accent2">
                    <a:lumMod val="50000"/>
                  </a:schemeClr>
                </a:solidFill>
              </a:rPr>
              <a:t>گردش کارنظام مراقبت مرگ مادری</a:t>
            </a:r>
            <a:endParaRPr lang="en-US" sz="2800" dirty="0"/>
          </a:p>
        </p:txBody>
      </p:sp>
      <p:sp>
        <p:nvSpPr>
          <p:cNvPr id="3" name="Content Placeholder 2"/>
          <p:cNvSpPr>
            <a:spLocks noGrp="1"/>
          </p:cNvSpPr>
          <p:nvPr>
            <p:ph idx="1"/>
          </p:nvPr>
        </p:nvSpPr>
        <p:spPr>
          <a:xfrm>
            <a:off x="1951630" y="1752600"/>
            <a:ext cx="9935569" cy="4757382"/>
          </a:xfrm>
        </p:spPr>
        <p:txBody>
          <a:bodyPr>
            <a:noAutofit/>
          </a:bodyPr>
          <a:lstStyle/>
          <a:p>
            <a:pPr marL="0" indent="0" algn="r">
              <a:lnSpc>
                <a:spcPct val="150000"/>
              </a:lnSpc>
              <a:buNone/>
            </a:pPr>
            <a:r>
              <a:rPr lang="fa-IR" sz="2000" b="1" dirty="0">
                <a:solidFill>
                  <a:schemeClr val="accent5">
                    <a:lumMod val="50000"/>
                  </a:schemeClr>
                </a:solidFill>
              </a:rPr>
              <a:t>عوامل موثردر کاهش مرگ مادر: </a:t>
            </a:r>
            <a:endParaRPr lang="en-US" sz="2000" b="1" dirty="0">
              <a:solidFill>
                <a:schemeClr val="accent5">
                  <a:lumMod val="50000"/>
                </a:schemeClr>
              </a:solidFill>
            </a:endParaRPr>
          </a:p>
          <a:p>
            <a:pPr marL="0" indent="0" algn="r">
              <a:lnSpc>
                <a:spcPct val="150000"/>
              </a:lnSpc>
              <a:buNone/>
            </a:pPr>
            <a:r>
              <a:rPr lang="fa-IR" sz="2000" b="1" dirty="0">
                <a:solidFill>
                  <a:schemeClr val="accent5">
                    <a:lumMod val="50000"/>
                  </a:schemeClr>
                </a:solidFill>
              </a:rPr>
              <a:t>1-</a:t>
            </a:r>
            <a:r>
              <a:rPr lang="en-US" sz="2000" b="1" dirty="0">
                <a:solidFill>
                  <a:schemeClr val="accent5">
                    <a:lumMod val="50000"/>
                  </a:schemeClr>
                </a:solidFill>
              </a:rPr>
              <a:t> افزایش آگاهی خانواده ها در مورد عوارض بارداری و زایمان و شیوه برخورد مناسب با آن</a:t>
            </a:r>
            <a:r>
              <a:rPr lang="fa-IR" sz="2000" b="1" dirty="0">
                <a:solidFill>
                  <a:schemeClr val="accent5">
                    <a:lumMod val="50000"/>
                  </a:schemeClr>
                </a:solidFill>
              </a:rPr>
              <a:t> با تاکید برپاندمی کووید19</a:t>
            </a:r>
            <a:r>
              <a:rPr lang="en-US" sz="2000" b="1" dirty="0">
                <a:solidFill>
                  <a:schemeClr val="accent5">
                    <a:lumMod val="50000"/>
                  </a:schemeClr>
                </a:solidFill>
              </a:rPr>
              <a:t> </a:t>
            </a:r>
            <a:endParaRPr lang="fa-IR" sz="2000" b="1" dirty="0">
              <a:solidFill>
                <a:schemeClr val="accent5">
                  <a:lumMod val="50000"/>
                </a:schemeClr>
              </a:solidFill>
            </a:endParaRPr>
          </a:p>
          <a:p>
            <a:pPr marL="0" indent="0" algn="r">
              <a:lnSpc>
                <a:spcPct val="150000"/>
              </a:lnSpc>
              <a:buNone/>
            </a:pPr>
            <a:r>
              <a:rPr lang="fa-IR" sz="2000" b="1" dirty="0">
                <a:solidFill>
                  <a:schemeClr val="accent5">
                    <a:lumMod val="50000"/>
                  </a:schemeClr>
                </a:solidFill>
              </a:rPr>
              <a:t>2-</a:t>
            </a:r>
            <a:r>
              <a:rPr lang="en-US" sz="2000" b="1" dirty="0">
                <a:solidFill>
                  <a:schemeClr val="accent5">
                    <a:lumMod val="50000"/>
                  </a:schemeClr>
                </a:solidFill>
              </a:rPr>
              <a:t> توجه به تجهیز و تدارک بیمارستانها به داروها و ملزوماتی که برای ارائه فوریت های مامائی و زایمان ضروری است. </a:t>
            </a:r>
            <a:r>
              <a:rPr lang="fa-IR" sz="2000" b="1" dirty="0">
                <a:solidFill>
                  <a:schemeClr val="accent5">
                    <a:lumMod val="50000"/>
                  </a:schemeClr>
                </a:solidFill>
              </a:rPr>
              <a:t>3-</a:t>
            </a:r>
            <a:r>
              <a:rPr lang="en-US" sz="2000" b="1" dirty="0">
                <a:solidFill>
                  <a:schemeClr val="accent5">
                    <a:lumMod val="50000"/>
                  </a:schemeClr>
                </a:solidFill>
              </a:rPr>
              <a:t> افزیش پوشش مراقبت های بارداری و پس از زایمان</a:t>
            </a:r>
            <a:endParaRPr lang="fa-IR" sz="2000" b="1" dirty="0">
              <a:solidFill>
                <a:schemeClr val="accent5">
                  <a:lumMod val="50000"/>
                </a:schemeClr>
              </a:solidFill>
            </a:endParaRPr>
          </a:p>
          <a:p>
            <a:pPr marL="0" indent="0" algn="r">
              <a:lnSpc>
                <a:spcPct val="150000"/>
              </a:lnSpc>
              <a:buNone/>
            </a:pPr>
            <a:r>
              <a:rPr lang="fa-IR" sz="2000" b="1" dirty="0">
                <a:solidFill>
                  <a:schemeClr val="accent5">
                    <a:lumMod val="50000"/>
                  </a:schemeClr>
                </a:solidFill>
              </a:rPr>
              <a:t>4-</a:t>
            </a:r>
            <a:r>
              <a:rPr lang="en-US" sz="2000" b="1" dirty="0">
                <a:solidFill>
                  <a:schemeClr val="accent5">
                    <a:lumMod val="50000"/>
                  </a:schemeClr>
                </a:solidFill>
              </a:rPr>
              <a:t>شناسائی به موقع و جلوگیری از تاخیر در تصمیم گیری و ارجاع </a:t>
            </a:r>
            <a:r>
              <a:rPr lang="en-US" sz="2000" b="1" dirty="0">
                <a:solidFill>
                  <a:schemeClr val="accent5">
                    <a:lumMod val="50000"/>
                  </a:schemeClr>
                </a:solidFill>
              </a:rPr>
              <a:t>موارد پرخطر </a:t>
            </a:r>
            <a:r>
              <a:rPr lang="fa-IR" sz="2000" b="1" dirty="0">
                <a:solidFill>
                  <a:schemeClr val="accent5">
                    <a:lumMod val="50000"/>
                  </a:schemeClr>
                </a:solidFill>
              </a:rPr>
              <a:t>با تاکید برمواردکووید19</a:t>
            </a:r>
            <a:endParaRPr lang="fa-IR" sz="2000" b="1" dirty="0">
              <a:solidFill>
                <a:schemeClr val="accent5">
                  <a:lumMod val="50000"/>
                </a:schemeClr>
              </a:solidFill>
            </a:endParaRPr>
          </a:p>
          <a:p>
            <a:pPr marL="0" indent="0" algn="r">
              <a:lnSpc>
                <a:spcPct val="150000"/>
              </a:lnSpc>
              <a:buNone/>
            </a:pPr>
            <a:r>
              <a:rPr lang="fa-IR" sz="2000" b="1" dirty="0">
                <a:solidFill>
                  <a:schemeClr val="accent5">
                    <a:lumMod val="50000"/>
                  </a:schemeClr>
                </a:solidFill>
              </a:rPr>
              <a:t>5-</a:t>
            </a:r>
            <a:r>
              <a:rPr lang="en-US" sz="2000" b="1" dirty="0">
                <a:solidFill>
                  <a:schemeClr val="accent5">
                    <a:lumMod val="50000"/>
                  </a:schemeClr>
                </a:solidFill>
              </a:rPr>
              <a:t> عدم تاخیر در ارائه مراقبت های خدمات درمانی به مادران در بیمارستانها و مراکز زایمانی</a:t>
            </a:r>
            <a:endParaRPr lang="fa-IR" sz="2000" b="1" dirty="0">
              <a:solidFill>
                <a:schemeClr val="accent5">
                  <a:lumMod val="50000"/>
                </a:schemeClr>
              </a:solidFill>
            </a:endParaRPr>
          </a:p>
          <a:p>
            <a:pPr marL="0" indent="0" algn="r">
              <a:lnSpc>
                <a:spcPct val="150000"/>
              </a:lnSpc>
              <a:buNone/>
            </a:pPr>
            <a:r>
              <a:rPr lang="fa-IR" sz="2000" b="1" dirty="0">
                <a:solidFill>
                  <a:schemeClr val="accent5">
                    <a:lumMod val="50000"/>
                  </a:schemeClr>
                </a:solidFill>
              </a:rPr>
              <a:t>6-</a:t>
            </a:r>
            <a:r>
              <a:rPr lang="en-US" sz="2000" b="1" dirty="0">
                <a:solidFill>
                  <a:schemeClr val="accent5">
                    <a:lumMod val="50000"/>
                  </a:schemeClr>
                </a:solidFill>
              </a:rPr>
              <a:t>جلوگیری از انجام سزارین های غیر ضروری </a:t>
            </a:r>
          </a:p>
        </p:txBody>
      </p:sp>
    </p:spTree>
    <p:extLst>
      <p:ext uri="{BB962C8B-B14F-4D97-AF65-F5344CB8AC3E}">
        <p14:creationId xmlns:p14="http://schemas.microsoft.com/office/powerpoint/2010/main" val="8095291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E:\تصویر\دلنشین\گل\imagesCAJW0M9K.jpg"/>
          <p:cNvPicPr>
            <a:picLocks noGrp="1" noChangeAspect="1" noChangeArrowheads="1"/>
          </p:cNvPicPr>
          <p:nvPr>
            <p:ph idx="1"/>
          </p:nvPr>
        </p:nvPicPr>
        <p:blipFill>
          <a:blip r:embed="rId2" cstate="print"/>
          <a:srcRect/>
          <a:stretch>
            <a:fillRect/>
          </a:stretch>
        </p:blipFill>
        <p:spPr bwMode="auto">
          <a:xfrm>
            <a:off x="1857375" y="491319"/>
            <a:ext cx="8801526" cy="5923129"/>
          </a:xfrm>
          <a:prstGeom prst="rect">
            <a:avLst/>
          </a:prstGeom>
          <a:noFill/>
        </p:spPr>
      </p:pic>
      <p:sp>
        <p:nvSpPr>
          <p:cNvPr id="2" name="TextBox 1"/>
          <p:cNvSpPr txBox="1"/>
          <p:nvPr/>
        </p:nvSpPr>
        <p:spPr>
          <a:xfrm>
            <a:off x="7983939" y="4039737"/>
            <a:ext cx="2238233" cy="707886"/>
          </a:xfrm>
          <a:prstGeom prst="rect">
            <a:avLst/>
          </a:prstGeom>
          <a:noFill/>
        </p:spPr>
        <p:txBody>
          <a:bodyPr wrap="square" rtlCol="0">
            <a:spAutoFit/>
          </a:bodyPr>
          <a:lstStyle/>
          <a:p>
            <a:pPr algn="r"/>
            <a:r>
              <a:rPr lang="fa-IR" sz="4000" dirty="0" smtClean="0">
                <a:solidFill>
                  <a:schemeClr val="bg1"/>
                </a:solidFill>
                <a:cs typeface="2  Elham" panose="00000400000000000000" pitchFamily="2" charset="-78"/>
              </a:rPr>
              <a:t>با تشکر</a:t>
            </a:r>
            <a:endParaRPr lang="en-US" sz="4000" dirty="0">
              <a:solidFill>
                <a:schemeClr val="bg1"/>
              </a:solidFill>
              <a:cs typeface="2  Elham" panose="00000400000000000000" pitchFamily="2" charset="-78"/>
            </a:endParaRPr>
          </a:p>
        </p:txBody>
      </p:sp>
    </p:spTree>
    <p:extLst>
      <p:ext uri="{BB962C8B-B14F-4D97-AF65-F5344CB8AC3E}">
        <p14:creationId xmlns:p14="http://schemas.microsoft.com/office/powerpoint/2010/main" val="2034520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07901" y="413056"/>
            <a:ext cx="7420401" cy="779701"/>
          </a:xfrm>
          <a:ln>
            <a:solidFill>
              <a:schemeClr val="bg1"/>
            </a:solidFill>
          </a:ln>
        </p:spPr>
        <p:txBody>
          <a:bodyPr>
            <a:normAutofit/>
          </a:bodyPr>
          <a:lstStyle/>
          <a:p>
            <a:pPr algn="r"/>
            <a:r>
              <a:rPr lang="fa-IR" sz="2800" b="1" dirty="0" smtClean="0">
                <a:solidFill>
                  <a:schemeClr val="accent2">
                    <a:lumMod val="50000"/>
                  </a:schemeClr>
                </a:solidFill>
              </a:rPr>
              <a:t>گردش کارنظام مراقبت مرگ مادری</a:t>
            </a:r>
            <a:endParaRPr lang="en-US" sz="2800" b="1" dirty="0">
              <a:solidFill>
                <a:schemeClr val="accent2">
                  <a:lumMod val="50000"/>
                </a:schemeClr>
              </a:solidFill>
            </a:endParaRPr>
          </a:p>
        </p:txBody>
      </p:sp>
      <p:sp>
        <p:nvSpPr>
          <p:cNvPr id="3" name="Subtitle 2"/>
          <p:cNvSpPr>
            <a:spLocks noGrp="1"/>
          </p:cNvSpPr>
          <p:nvPr>
            <p:ph type="subTitle" idx="1"/>
          </p:nvPr>
        </p:nvSpPr>
        <p:spPr>
          <a:xfrm>
            <a:off x="1724024" y="1519025"/>
            <a:ext cx="9188157" cy="4205500"/>
          </a:xfrm>
        </p:spPr>
        <p:txBody>
          <a:bodyPr>
            <a:noAutofit/>
          </a:bodyPr>
          <a:lstStyle/>
          <a:p>
            <a:pPr algn="just" rtl="1">
              <a:lnSpc>
                <a:spcPct val="170000"/>
              </a:lnSpc>
            </a:pPr>
            <a:r>
              <a:rPr lang="fa-IR" b="1" dirty="0" smtClean="0">
                <a:solidFill>
                  <a:schemeClr val="accent5">
                    <a:lumMod val="50000"/>
                  </a:schemeClr>
                </a:solidFill>
              </a:rPr>
              <a:t>امروزه </a:t>
            </a:r>
            <a:r>
              <a:rPr lang="fa-IR" b="1" dirty="0">
                <a:solidFill>
                  <a:schemeClr val="accent5">
                    <a:lumMod val="50000"/>
                  </a:schemeClr>
                </a:solidFill>
              </a:rPr>
              <a:t>مشارکت زنان در فعالیتهای مختلف اجتماعی، اقتصادی و فرهنگی حاکی از حضور آنان در فرآیند توسعه است. این نیروی مولد یک سوم نیروی کار دنیا را تشکیل می دهد و تامین ، حفظ و ارتقاء سلامت آنان و کاهش مرگ ومیر آنان نوعی سرمایه گذاری در جامعه  محسوب  می شود. در بسیاری از کشورهای در حال توسعه ، عوارض بارداری و زایمان از علل اصلی مرگ ، بیماری و معلولیت زنان در سنین باروری است</a:t>
            </a:r>
            <a:r>
              <a:rPr lang="fa-IR" b="1" dirty="0" smtClean="0">
                <a:solidFill>
                  <a:schemeClr val="accent5">
                    <a:lumMod val="50000"/>
                  </a:schemeClr>
                </a:solidFill>
              </a:rPr>
              <a:t>.</a:t>
            </a:r>
            <a:r>
              <a:rPr lang="fa-IR" b="1" dirty="0">
                <a:solidFill>
                  <a:schemeClr val="accent5">
                    <a:lumMod val="50000"/>
                  </a:schemeClr>
                </a:solidFill>
              </a:rPr>
              <a:t> </a:t>
            </a:r>
            <a:r>
              <a:rPr lang="fa-IR" b="1" dirty="0" smtClean="0">
                <a:solidFill>
                  <a:schemeClr val="accent5">
                    <a:lumMod val="50000"/>
                  </a:schemeClr>
                </a:solidFill>
              </a:rPr>
              <a:t>مرگ </a:t>
            </a:r>
            <a:r>
              <a:rPr lang="fa-IR" b="1" dirty="0">
                <a:solidFill>
                  <a:schemeClr val="accent5">
                    <a:lumMod val="50000"/>
                  </a:schemeClr>
                </a:solidFill>
              </a:rPr>
              <a:t>و ناتوانی مادران در بقاء کودک ، خانواده و توسعه جامعه نقش بسزایی داشته و با مرگ مادر ، خانواده عضو اصلی خود را برای مدیریت و مراقبت کودکان از دست می دهدو احتمال مرگ کودک تا پنج سالگی ، دو تا سه برابر بیشتر شده و سرانجام بقاء و آموزش فرزندان نامعلوم می شود.</a:t>
            </a:r>
            <a:r>
              <a:rPr lang="en-US" b="1" dirty="0">
                <a:solidFill>
                  <a:schemeClr val="accent5">
                    <a:lumMod val="50000"/>
                  </a:schemeClr>
                </a:solidFill>
              </a:rPr>
              <a:t> </a:t>
            </a:r>
            <a:r>
              <a:rPr lang="fa-IR" b="1" dirty="0">
                <a:solidFill>
                  <a:schemeClr val="accent5">
                    <a:lumMod val="50000"/>
                  </a:schemeClr>
                </a:solidFill>
              </a:rPr>
              <a:t> </a:t>
            </a:r>
            <a:endParaRPr lang="en-US" b="1" dirty="0">
              <a:solidFill>
                <a:schemeClr val="accent5">
                  <a:lumMod val="50000"/>
                </a:schemeClr>
              </a:solidFill>
            </a:endParaRPr>
          </a:p>
          <a:p>
            <a:pPr algn="just"/>
            <a:endParaRPr lang="en-US" b="1" dirty="0"/>
          </a:p>
        </p:txBody>
      </p:sp>
    </p:spTree>
    <p:extLst>
      <p:ext uri="{BB962C8B-B14F-4D97-AF65-F5344CB8AC3E}">
        <p14:creationId xmlns:p14="http://schemas.microsoft.com/office/powerpoint/2010/main" val="37457738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1861" y="538385"/>
            <a:ext cx="7524749" cy="762730"/>
          </a:xfrm>
        </p:spPr>
        <p:txBody>
          <a:bodyPr>
            <a:normAutofit/>
          </a:bodyPr>
          <a:lstStyle/>
          <a:p>
            <a:pPr algn="r"/>
            <a:r>
              <a:rPr lang="fa-IR" sz="2800" b="1" dirty="0">
                <a:solidFill>
                  <a:schemeClr val="accent2">
                    <a:lumMod val="50000"/>
                  </a:schemeClr>
                </a:solidFill>
              </a:rPr>
              <a:t>گردش کارنظام مراقبت مرگ مادری</a:t>
            </a:r>
            <a:endParaRPr lang="en-US" sz="2800" b="1" dirty="0">
              <a:solidFill>
                <a:schemeClr val="accent2">
                  <a:lumMod val="50000"/>
                </a:schemeClr>
              </a:solidFill>
            </a:endParaRPr>
          </a:p>
        </p:txBody>
      </p:sp>
      <p:sp>
        <p:nvSpPr>
          <p:cNvPr id="3" name="Content Placeholder 2"/>
          <p:cNvSpPr>
            <a:spLocks noGrp="1"/>
          </p:cNvSpPr>
          <p:nvPr>
            <p:ph idx="1"/>
          </p:nvPr>
        </p:nvSpPr>
        <p:spPr>
          <a:xfrm>
            <a:off x="1659474" y="1301115"/>
            <a:ext cx="9389525" cy="4924432"/>
          </a:xfrm>
        </p:spPr>
        <p:txBody>
          <a:bodyPr>
            <a:normAutofit/>
          </a:bodyPr>
          <a:lstStyle/>
          <a:p>
            <a:pPr marL="0" indent="0" algn="just" rtl="1">
              <a:lnSpc>
                <a:spcPct val="150000"/>
              </a:lnSpc>
              <a:buNone/>
            </a:pPr>
            <a:r>
              <a:rPr lang="ar-SA" b="1" dirty="0">
                <a:solidFill>
                  <a:schemeClr val="accent5">
                    <a:lumMod val="50000"/>
                  </a:schemeClr>
                </a:solidFill>
              </a:rPr>
              <a:t>با انجام اقدامات پیشگیرانه،  شاهد کاهش میزان مرگ و میر مادران از سال 1990 تا 2010 در سراسر جهان هستیم. درسال 2010، روزانه 800 نفر از زنان باردار جان خود را بر اثر مشکلات و عوارض دوران بارداری (حین بارداری، حین زایمان و بعد از زایمان) در سراسر جهان از دست داده اند که این رقم در سال به 287000 نفر می رسد، این در حالیست که با اقدامات ساده و تامین امکانات و تجهیزات اولیه می توان از بروز چنین مرگ هایی پیشگیری کرد. آمارها نشان می دهد که در سراسر جهان ، حجم مرگ مادران در مناطق روستایی و فقیرنشین ، بیشتر از مناطق شهری </a:t>
            </a:r>
            <a:r>
              <a:rPr lang="ar-SA" b="1" dirty="0" smtClean="0">
                <a:solidFill>
                  <a:schemeClr val="accent5">
                    <a:lumMod val="50000"/>
                  </a:schemeClr>
                </a:solidFill>
              </a:rPr>
              <a:t>مرفه</a:t>
            </a:r>
            <a:r>
              <a:rPr lang="fa-IR" b="1" dirty="0">
                <a:solidFill>
                  <a:schemeClr val="accent5">
                    <a:lumMod val="50000"/>
                  </a:schemeClr>
                </a:solidFill>
              </a:rPr>
              <a:t> </a:t>
            </a:r>
            <a:r>
              <a:rPr lang="fa-IR" b="1" dirty="0" smtClean="0">
                <a:solidFill>
                  <a:schemeClr val="accent5">
                    <a:lumMod val="50000"/>
                  </a:schemeClr>
                </a:solidFill>
              </a:rPr>
              <a:t>می باشد.</a:t>
            </a:r>
            <a:endParaRPr lang="en-US" b="1" dirty="0">
              <a:solidFill>
                <a:schemeClr val="accent5">
                  <a:lumMod val="50000"/>
                </a:schemeClr>
              </a:solidFill>
            </a:endParaRPr>
          </a:p>
        </p:txBody>
      </p:sp>
    </p:spTree>
    <p:extLst>
      <p:ext uri="{BB962C8B-B14F-4D97-AF65-F5344CB8AC3E}">
        <p14:creationId xmlns:p14="http://schemas.microsoft.com/office/powerpoint/2010/main" val="29104896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4836" y="407309"/>
            <a:ext cx="7427521" cy="717010"/>
          </a:xfrm>
        </p:spPr>
        <p:txBody>
          <a:bodyPr/>
          <a:lstStyle/>
          <a:p>
            <a:pPr algn="r"/>
            <a:r>
              <a:rPr lang="fa-IR" sz="2800" b="1" dirty="0">
                <a:solidFill>
                  <a:schemeClr val="accent2">
                    <a:lumMod val="50000"/>
                  </a:schemeClr>
                </a:solidFill>
              </a:rPr>
              <a:t>گردش کارنظام مراقبت مرگ مادری</a:t>
            </a:r>
            <a:endParaRPr lang="en-US" sz="2800" dirty="0"/>
          </a:p>
        </p:txBody>
      </p:sp>
      <p:sp>
        <p:nvSpPr>
          <p:cNvPr id="3" name="Content Placeholder 2"/>
          <p:cNvSpPr>
            <a:spLocks noGrp="1"/>
          </p:cNvSpPr>
          <p:nvPr>
            <p:ph idx="1"/>
          </p:nvPr>
        </p:nvSpPr>
        <p:spPr>
          <a:xfrm>
            <a:off x="1682115" y="1478280"/>
            <a:ext cx="9355772" cy="4417702"/>
          </a:xfrm>
        </p:spPr>
        <p:txBody>
          <a:bodyPr>
            <a:noAutofit/>
          </a:bodyPr>
          <a:lstStyle/>
          <a:p>
            <a:pPr marL="0" indent="0" algn="just" rtl="1">
              <a:lnSpc>
                <a:spcPct val="150000"/>
              </a:lnSpc>
              <a:buNone/>
            </a:pPr>
            <a:r>
              <a:rPr lang="fa-IR" b="1" dirty="0" smtClean="0">
                <a:solidFill>
                  <a:schemeClr val="accent5">
                    <a:lumMod val="50000"/>
                  </a:schemeClr>
                </a:solidFill>
              </a:rPr>
              <a:t>بیشترین</a:t>
            </a:r>
            <a:r>
              <a:rPr lang="ar-SA" b="1" dirty="0" smtClean="0">
                <a:solidFill>
                  <a:schemeClr val="accent5">
                    <a:lumMod val="50000"/>
                  </a:schemeClr>
                </a:solidFill>
              </a:rPr>
              <a:t> </a:t>
            </a:r>
            <a:r>
              <a:rPr lang="ar-SA" b="1" dirty="0">
                <a:solidFill>
                  <a:schemeClr val="accent5">
                    <a:lumMod val="50000"/>
                  </a:schemeClr>
                </a:solidFill>
              </a:rPr>
              <a:t>درصد مرگ و میر مادران در سراسر جهان در کشورهای در حال توسعه رخ می دهد که از این بین میزان مرگ و میر در زنان با سنین پائین بیشتر از زنان در سنین بالا است. بطور کلی از میان 800 مورد مرگ و میر مادران (روزانه)،  </a:t>
            </a:r>
            <a:r>
              <a:rPr lang="ar-SA" b="1" dirty="0">
                <a:solidFill>
                  <a:schemeClr val="accent1"/>
                </a:solidFill>
              </a:rPr>
              <a:t>بیشتر آنها به علت خونریزی شدید بعد از زایمان ، فشار خون بالا، مسمومیت حاملگی و سقط ناایمن</a:t>
            </a:r>
            <a:r>
              <a:rPr lang="ar-SA" b="1" dirty="0">
                <a:solidFill>
                  <a:schemeClr val="accent5">
                    <a:lumMod val="50000"/>
                  </a:schemeClr>
                </a:solidFill>
              </a:rPr>
              <a:t> جان خود را از دست دادند.</a:t>
            </a:r>
            <a:endParaRPr lang="en-US" b="1" dirty="0">
              <a:solidFill>
                <a:schemeClr val="accent5">
                  <a:lumMod val="50000"/>
                </a:schemeClr>
              </a:solidFill>
            </a:endParaRPr>
          </a:p>
          <a:p>
            <a:pPr marL="0" indent="0" algn="just" rtl="1">
              <a:lnSpc>
                <a:spcPct val="150000"/>
              </a:lnSpc>
              <a:buNone/>
            </a:pPr>
            <a:r>
              <a:rPr lang="fa-IR" b="1" dirty="0">
                <a:solidFill>
                  <a:schemeClr val="accent5">
                    <a:lumMod val="50000"/>
                  </a:schemeClr>
                </a:solidFill>
              </a:rPr>
              <a:t>امروزه شاخص مرگ مادران در اثر عوارض بارداری و زایمان(</a:t>
            </a:r>
            <a:r>
              <a:rPr lang="en-US" b="1" dirty="0">
                <a:solidFill>
                  <a:schemeClr val="accent5">
                    <a:lumMod val="50000"/>
                  </a:schemeClr>
                </a:solidFill>
              </a:rPr>
              <a:t> MMR</a:t>
            </a:r>
            <a:r>
              <a:rPr lang="fa-IR" b="1" dirty="0">
                <a:solidFill>
                  <a:schemeClr val="accent5">
                    <a:lumMod val="50000"/>
                  </a:schemeClr>
                </a:solidFill>
              </a:rPr>
              <a:t> ) ، یکی از مهم‌ترین شاخص‌هایی است که نشان‌ دهنده توسعه کشورهاست. بی‌تردید این شاخص تابعی از وضعیت سواد، شبکه راه‌های روستایی، دسترسی به فوریت‌های پزشکی، هزینه خدمات درمانی، وجود شبکه‌های ارتباطی مخابراتی، درآمد خانوار و ...می‌باشد.</a:t>
            </a:r>
            <a:endParaRPr lang="en-US" b="1" dirty="0">
              <a:solidFill>
                <a:schemeClr val="accent5">
                  <a:lumMod val="50000"/>
                </a:schemeClr>
              </a:solidFill>
            </a:endParaRPr>
          </a:p>
          <a:p>
            <a:pPr marL="0" indent="0" algn="just">
              <a:lnSpc>
                <a:spcPct val="150000"/>
              </a:lnSpc>
              <a:buNone/>
            </a:pPr>
            <a:endParaRPr lang="en-US" b="1" dirty="0">
              <a:solidFill>
                <a:schemeClr val="accent5">
                  <a:lumMod val="50000"/>
                </a:schemeClr>
              </a:solidFill>
            </a:endParaRPr>
          </a:p>
        </p:txBody>
      </p:sp>
    </p:spTree>
    <p:extLst>
      <p:ext uri="{BB962C8B-B14F-4D97-AF65-F5344CB8AC3E}">
        <p14:creationId xmlns:p14="http://schemas.microsoft.com/office/powerpoint/2010/main" val="10730154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1745" y="346634"/>
            <a:ext cx="7889716" cy="823690"/>
          </a:xfrm>
        </p:spPr>
        <p:txBody>
          <a:bodyPr>
            <a:normAutofit/>
          </a:bodyPr>
          <a:lstStyle/>
          <a:p>
            <a:pPr algn="r"/>
            <a:r>
              <a:rPr lang="fa-IR" sz="2800" b="1" dirty="0">
                <a:solidFill>
                  <a:schemeClr val="accent2">
                    <a:lumMod val="50000"/>
                  </a:schemeClr>
                </a:solidFill>
              </a:rPr>
              <a:t>گردش کارنظام مراقبت مرگ مادری</a:t>
            </a:r>
            <a:endParaRPr lang="en-US" sz="2800" dirty="0"/>
          </a:p>
        </p:txBody>
      </p:sp>
      <p:sp>
        <p:nvSpPr>
          <p:cNvPr id="3" name="Content Placeholder 2"/>
          <p:cNvSpPr>
            <a:spLocks noGrp="1"/>
          </p:cNvSpPr>
          <p:nvPr>
            <p:ph idx="1"/>
          </p:nvPr>
        </p:nvSpPr>
        <p:spPr>
          <a:xfrm>
            <a:off x="1139190" y="1442085"/>
            <a:ext cx="10195560" cy="5120640"/>
          </a:xfrm>
        </p:spPr>
        <p:txBody>
          <a:bodyPr>
            <a:normAutofit/>
          </a:bodyPr>
          <a:lstStyle/>
          <a:p>
            <a:pPr marL="0" indent="0" algn="just" rtl="1">
              <a:lnSpc>
                <a:spcPct val="160000"/>
              </a:lnSpc>
              <a:buNone/>
            </a:pPr>
            <a:r>
              <a:rPr lang="ar-SA" b="1" dirty="0">
                <a:solidFill>
                  <a:schemeClr val="accent5">
                    <a:lumMod val="50000"/>
                  </a:schemeClr>
                </a:solidFill>
              </a:rPr>
              <a:t>براساس اهداف توسعه هزاره، کشورهای جهان متعهد شدند که از سال 1990 تا 2015 میزان مرگ و میر مادران خود را 75%  کاهش دهند. طبق  گزارش سال  2012سازمان جهانی بهداشت ، در سال 2010،  ایران در بین کشورهای جهان و همچنین در منطقه مدیترانه شرقی یکی از کشورهایی است که دارای کمترین نسبت مرگ و میر مادران باردار به ازاء 100 هزار تولد زنده </a:t>
            </a:r>
            <a:r>
              <a:rPr lang="ar-SA" b="1" dirty="0" smtClean="0">
                <a:solidFill>
                  <a:schemeClr val="accent5">
                    <a:lumMod val="50000"/>
                  </a:schemeClr>
                </a:solidFill>
              </a:rPr>
              <a:t>می </a:t>
            </a:r>
            <a:r>
              <a:rPr lang="ar-SA" b="1" dirty="0">
                <a:solidFill>
                  <a:schemeClr val="accent5">
                    <a:lumMod val="50000"/>
                  </a:schemeClr>
                </a:solidFill>
              </a:rPr>
              <a:t>باشد. از سوی دیگر با بررسی نمودار روند نسبت مرگ و میر مادران باردار در 20 سال اخیر از سال 2010-1990  ،  می توان گفت که این نسبت سیر نزولی داشته، بطوریکه در سال 1990 نسبت مذکور از 120 به 21 مورد مرگ مادر باردار به ازاء 100هزار تولد زنده در سال 2010 رسیده </a:t>
            </a:r>
            <a:r>
              <a:rPr lang="ar-SA" b="1" dirty="0" smtClean="0">
                <a:solidFill>
                  <a:schemeClr val="accent5">
                    <a:lumMod val="50000"/>
                  </a:schemeClr>
                </a:solidFill>
              </a:rPr>
              <a:t>است</a:t>
            </a:r>
            <a:r>
              <a:rPr lang="fa-IR" b="1" dirty="0" smtClean="0">
                <a:solidFill>
                  <a:schemeClr val="accent5">
                    <a:lumMod val="50000"/>
                  </a:schemeClr>
                </a:solidFill>
              </a:rPr>
              <a:t>.</a:t>
            </a:r>
            <a:endParaRPr lang="fa-IR" b="1" dirty="0">
              <a:solidFill>
                <a:schemeClr val="accent5">
                  <a:lumMod val="50000"/>
                </a:schemeClr>
              </a:solidFill>
            </a:endParaRPr>
          </a:p>
        </p:txBody>
      </p:sp>
    </p:spTree>
    <p:extLst>
      <p:ext uri="{BB962C8B-B14F-4D97-AF65-F5344CB8AC3E}">
        <p14:creationId xmlns:p14="http://schemas.microsoft.com/office/powerpoint/2010/main" val="25228756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1063" y="415556"/>
            <a:ext cx="7679671" cy="1037050"/>
          </a:xfrm>
        </p:spPr>
        <p:txBody>
          <a:bodyPr>
            <a:normAutofit/>
          </a:bodyPr>
          <a:lstStyle/>
          <a:p>
            <a:pPr algn="r"/>
            <a:r>
              <a:rPr lang="fa-IR" sz="2800" b="1" dirty="0">
                <a:solidFill>
                  <a:schemeClr val="accent2">
                    <a:lumMod val="50000"/>
                  </a:schemeClr>
                </a:solidFill>
              </a:rPr>
              <a:t>گردش کارنظام مراقبت مرگ مادری</a:t>
            </a:r>
            <a:endParaRPr lang="en-US" sz="2800" dirty="0"/>
          </a:p>
        </p:txBody>
      </p:sp>
      <p:sp>
        <p:nvSpPr>
          <p:cNvPr id="3" name="Content Placeholder 2"/>
          <p:cNvSpPr>
            <a:spLocks noGrp="1"/>
          </p:cNvSpPr>
          <p:nvPr>
            <p:ph idx="1"/>
          </p:nvPr>
        </p:nvSpPr>
        <p:spPr>
          <a:xfrm>
            <a:off x="1583897" y="1682750"/>
            <a:ext cx="9584372" cy="4267200"/>
          </a:xfrm>
        </p:spPr>
        <p:txBody>
          <a:bodyPr>
            <a:normAutofit/>
          </a:bodyPr>
          <a:lstStyle/>
          <a:p>
            <a:pPr marL="0" indent="0" algn="just" rtl="1">
              <a:lnSpc>
                <a:spcPct val="160000"/>
              </a:lnSpc>
              <a:buNone/>
            </a:pPr>
            <a:r>
              <a:rPr lang="ar-SA" b="1" dirty="0">
                <a:solidFill>
                  <a:schemeClr val="accent5">
                    <a:lumMod val="50000"/>
                  </a:schemeClr>
                </a:solidFill>
              </a:rPr>
              <a:t>به عبارت دیگر با اجرای برنامه های مبتنی بر سلامت مادران و انجام اقدامات مراقبتی و پوشش</a:t>
            </a:r>
            <a:r>
              <a:rPr lang="fa-IR" b="1" dirty="0">
                <a:solidFill>
                  <a:schemeClr val="accent5">
                    <a:lumMod val="50000"/>
                  </a:schemeClr>
                </a:solidFill>
              </a:rPr>
              <a:t> بسیار مطلوب مراکز ارایه خدمات بهداشتی درمانی در نتیجه برخورداری از راههای ارتباطی مناسب، ایران در این مدت توانسته است به موفقیت چشمگیری در زمینه کاهش این شاخص مهم و حیاتی دست یابد (82.5 %). این پیشرفت و موفقیت حاصل تلاش و پشتکار سازمان ها و کارکنان مرتبط با امر سلامت مادران باردار و سایر سازمانها بوده و امید است با روند رو به رشد و بهبود استانداردهای کشوری بیش از پیش به اهداف توسعه هزاره در زمینه کاهش مرگ و میر مادران باردار دست یابیم.</a:t>
            </a:r>
            <a:endParaRPr lang="en-US" b="1" dirty="0">
              <a:solidFill>
                <a:schemeClr val="accent5">
                  <a:lumMod val="50000"/>
                </a:schemeClr>
              </a:solidFill>
            </a:endParaRPr>
          </a:p>
          <a:p>
            <a:pPr marL="0" indent="0" algn="r">
              <a:lnSpc>
                <a:spcPct val="160000"/>
              </a:lnSpc>
              <a:buNone/>
            </a:pPr>
            <a:endParaRPr lang="en-US" b="1" dirty="0">
              <a:solidFill>
                <a:schemeClr val="accent5">
                  <a:lumMod val="50000"/>
                </a:schemeClr>
              </a:solidFill>
            </a:endParaRPr>
          </a:p>
          <a:p>
            <a:endParaRPr lang="en-US" b="1" dirty="0">
              <a:solidFill>
                <a:schemeClr val="accent5">
                  <a:lumMod val="50000"/>
                </a:schemeClr>
              </a:solidFill>
            </a:endParaRPr>
          </a:p>
        </p:txBody>
      </p:sp>
    </p:spTree>
    <p:extLst>
      <p:ext uri="{BB962C8B-B14F-4D97-AF65-F5344CB8AC3E}">
        <p14:creationId xmlns:p14="http://schemas.microsoft.com/office/powerpoint/2010/main" val="2618355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02006" y="592407"/>
            <a:ext cx="7992588" cy="937990"/>
          </a:xfrm>
        </p:spPr>
        <p:txBody>
          <a:bodyPr>
            <a:normAutofit/>
          </a:bodyPr>
          <a:lstStyle/>
          <a:p>
            <a:pPr algn="r"/>
            <a:r>
              <a:rPr lang="fa-IR" sz="2800" b="1" dirty="0">
                <a:solidFill>
                  <a:schemeClr val="accent2">
                    <a:lumMod val="50000"/>
                  </a:schemeClr>
                </a:solidFill>
              </a:rPr>
              <a:t>گردش کارنظام مراقبت مرگ مادری</a:t>
            </a:r>
            <a:endParaRPr lang="en-US" sz="2800" dirty="0"/>
          </a:p>
        </p:txBody>
      </p:sp>
      <p:sp>
        <p:nvSpPr>
          <p:cNvPr id="3" name="Content Placeholder 2"/>
          <p:cNvSpPr>
            <a:spLocks noGrp="1"/>
          </p:cNvSpPr>
          <p:nvPr>
            <p:ph idx="1"/>
          </p:nvPr>
        </p:nvSpPr>
        <p:spPr>
          <a:xfrm>
            <a:off x="2040475" y="1805626"/>
            <a:ext cx="8915400" cy="3777622"/>
          </a:xfrm>
        </p:spPr>
        <p:txBody>
          <a:bodyPr>
            <a:normAutofit lnSpcReduction="10000"/>
          </a:bodyPr>
          <a:lstStyle/>
          <a:p>
            <a:pPr marL="0" indent="0" algn="just" rtl="1">
              <a:lnSpc>
                <a:spcPct val="150000"/>
              </a:lnSpc>
              <a:buNone/>
            </a:pPr>
            <a:r>
              <a:rPr lang="fa-IR" sz="2000" b="1" dirty="0">
                <a:solidFill>
                  <a:schemeClr val="accent3">
                    <a:lumMod val="75000"/>
                  </a:schemeClr>
                </a:solidFill>
              </a:rPr>
              <a:t>تعریف مرگ مادر در ایران </a:t>
            </a:r>
            <a:r>
              <a:rPr lang="fa-IR" sz="2000" b="1" dirty="0" smtClean="0">
                <a:solidFill>
                  <a:schemeClr val="accent3">
                    <a:lumMod val="75000"/>
                  </a:schemeClr>
                </a:solidFill>
              </a:rPr>
              <a:t>ومورد استفاده وزارت بهداشت وکمیته کشوری سلامت مادران ومورد </a:t>
            </a:r>
            <a:r>
              <a:rPr lang="fa-IR" sz="2000" b="1" dirty="0" smtClean="0">
                <a:solidFill>
                  <a:schemeClr val="accent3">
                    <a:lumMod val="75000"/>
                  </a:schemeClr>
                </a:solidFill>
              </a:rPr>
              <a:t>استفاده </a:t>
            </a:r>
            <a:r>
              <a:rPr lang="fa-IR" sz="2000" b="1" dirty="0" smtClean="0">
                <a:solidFill>
                  <a:schemeClr val="accent3">
                    <a:lumMod val="75000"/>
                  </a:schemeClr>
                </a:solidFill>
              </a:rPr>
              <a:t>جهت محاسبه</a:t>
            </a:r>
            <a:r>
              <a:rPr lang="en-US" sz="2000" b="1" dirty="0" smtClean="0">
                <a:solidFill>
                  <a:schemeClr val="accent3">
                    <a:lumMod val="75000"/>
                  </a:schemeClr>
                </a:solidFill>
              </a:rPr>
              <a:t>MMR</a:t>
            </a:r>
            <a:r>
              <a:rPr lang="fa-IR" sz="2000" b="1" dirty="0" smtClean="0">
                <a:solidFill>
                  <a:schemeClr val="accent3">
                    <a:lumMod val="75000"/>
                  </a:schemeClr>
                </a:solidFill>
              </a:rPr>
              <a:t>مطابق تعریف سازمان جهانی بهداشت:</a:t>
            </a:r>
            <a:endParaRPr lang="en-US" sz="2000" b="1" dirty="0" smtClean="0">
              <a:solidFill>
                <a:schemeClr val="accent3">
                  <a:lumMod val="75000"/>
                </a:schemeClr>
              </a:solidFill>
            </a:endParaRPr>
          </a:p>
          <a:p>
            <a:pPr marL="0" indent="0" algn="just" rtl="1">
              <a:lnSpc>
                <a:spcPct val="150000"/>
              </a:lnSpc>
              <a:buNone/>
            </a:pPr>
            <a:r>
              <a:rPr lang="fa-IR" sz="2000" b="1" dirty="0" smtClean="0">
                <a:solidFill>
                  <a:schemeClr val="accent5">
                    <a:lumMod val="50000"/>
                  </a:schemeClr>
                </a:solidFill>
              </a:rPr>
              <a:t> </a:t>
            </a:r>
            <a:r>
              <a:rPr lang="fa-IR" sz="2000" b="1" dirty="0">
                <a:solidFill>
                  <a:schemeClr val="accent5">
                    <a:lumMod val="50000"/>
                  </a:schemeClr>
                </a:solidFill>
              </a:rPr>
              <a:t>مرگ هنگام حاملگی تا 42 روز پس از ختم بارداری، صرفنظر از مدت و محل حاملگی به هر علتی مرتبط با بارداری، تشدید شده در بارداری، یا به علت مراقبت های ارائه شده طی آن، اما نه به علت حادثه و تصادف می </a:t>
            </a:r>
            <a:r>
              <a:rPr lang="fa-IR" sz="2000" b="1" dirty="0" smtClean="0">
                <a:solidFill>
                  <a:schemeClr val="accent5">
                    <a:lumMod val="50000"/>
                  </a:schemeClr>
                </a:solidFill>
              </a:rPr>
              <a:t>باشد که هم مرگ های مستقیم وهم غیر مستقیم را شامل می شود.</a:t>
            </a:r>
          </a:p>
          <a:p>
            <a:pPr marL="0" indent="0" algn="just" rtl="1">
              <a:lnSpc>
                <a:spcPct val="150000"/>
              </a:lnSpc>
              <a:buNone/>
            </a:pPr>
            <a:r>
              <a:rPr lang="fa-IR" sz="2000" b="1" dirty="0">
                <a:solidFill>
                  <a:schemeClr val="accent1"/>
                </a:solidFill>
              </a:rPr>
              <a:t>- مرگ مادر جزء مرگهای غیر قابل قبول محسوب میشود  . </a:t>
            </a:r>
            <a:endParaRPr lang="en-US" sz="2000" b="1" dirty="0">
              <a:solidFill>
                <a:schemeClr val="accent1"/>
              </a:solidFill>
            </a:endParaRPr>
          </a:p>
          <a:p>
            <a:pPr algn="just" rtl="1">
              <a:lnSpc>
                <a:spcPct val="150000"/>
              </a:lnSpc>
            </a:pPr>
            <a:endParaRPr lang="en-US" b="1" dirty="0">
              <a:solidFill>
                <a:schemeClr val="accent5">
                  <a:lumMod val="50000"/>
                </a:schemeClr>
              </a:solidFill>
            </a:endParaRPr>
          </a:p>
        </p:txBody>
      </p:sp>
    </p:spTree>
    <p:extLst>
      <p:ext uri="{BB962C8B-B14F-4D97-AF65-F5344CB8AC3E}">
        <p14:creationId xmlns:p14="http://schemas.microsoft.com/office/powerpoint/2010/main" val="16789868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0495" y="668892"/>
            <a:ext cx="7728447" cy="995140"/>
          </a:xfrm>
          <a:solidFill>
            <a:schemeClr val="accent5">
              <a:lumMod val="40000"/>
              <a:lumOff val="60000"/>
            </a:schemeClr>
          </a:solidFill>
        </p:spPr>
        <p:txBody>
          <a:bodyPr>
            <a:normAutofit/>
          </a:bodyPr>
          <a:lstStyle/>
          <a:p>
            <a:pPr algn="r"/>
            <a:r>
              <a:rPr lang="fa-IR" sz="2800" b="1" dirty="0">
                <a:solidFill>
                  <a:schemeClr val="accent2">
                    <a:lumMod val="50000"/>
                  </a:schemeClr>
                </a:solidFill>
              </a:rPr>
              <a:t>گردش کارنظام مراقبت مرگ مادری</a:t>
            </a:r>
            <a:endParaRPr lang="en-US" sz="2800" dirty="0">
              <a:solidFill>
                <a:schemeClr val="accent2">
                  <a:lumMod val="50000"/>
                </a:schemeClr>
              </a:solidFill>
            </a:endParaRPr>
          </a:p>
        </p:txBody>
      </p:sp>
      <p:sp>
        <p:nvSpPr>
          <p:cNvPr id="3" name="Content Placeholder 2"/>
          <p:cNvSpPr>
            <a:spLocks noGrp="1"/>
          </p:cNvSpPr>
          <p:nvPr>
            <p:ph idx="1"/>
          </p:nvPr>
        </p:nvSpPr>
        <p:spPr>
          <a:xfrm>
            <a:off x="2074862" y="1933575"/>
            <a:ext cx="8915400" cy="3777622"/>
          </a:xfrm>
        </p:spPr>
        <p:txBody>
          <a:bodyPr>
            <a:normAutofit lnSpcReduction="10000"/>
          </a:bodyPr>
          <a:lstStyle/>
          <a:p>
            <a:pPr marL="0" indent="0" algn="just" rtl="1">
              <a:lnSpc>
                <a:spcPct val="150000"/>
              </a:lnSpc>
              <a:buNone/>
            </a:pPr>
            <a:r>
              <a:rPr lang="fa-IR" sz="2000" b="1" dirty="0" smtClean="0">
                <a:solidFill>
                  <a:schemeClr val="accent5">
                    <a:lumMod val="50000"/>
                  </a:schemeClr>
                </a:solidFill>
              </a:rPr>
              <a:t>مرگ مادری مستقیم:</a:t>
            </a:r>
          </a:p>
          <a:p>
            <a:pPr marL="0" indent="0" algn="just" rtl="1">
              <a:lnSpc>
                <a:spcPct val="150000"/>
              </a:lnSpc>
              <a:buNone/>
            </a:pPr>
            <a:r>
              <a:rPr lang="fa-IR" b="1" dirty="0" smtClean="0">
                <a:solidFill>
                  <a:schemeClr val="accent5">
                    <a:lumMod val="50000"/>
                  </a:schemeClr>
                </a:solidFill>
              </a:rPr>
              <a:t>مرگ مادر در اثر عوارض بارداری،زایمان ونفاس یا دراثر مداخلات،غفلت ها ودرمان نادرست یا مجموعه ای از وقایع که ازهریک ازاین عوامل ناشی می شوند مانند خونریزی بدنبال پارگی رحم</a:t>
            </a:r>
          </a:p>
          <a:p>
            <a:pPr marL="0" indent="0" algn="just" rtl="1">
              <a:lnSpc>
                <a:spcPct val="150000"/>
              </a:lnSpc>
              <a:buNone/>
            </a:pPr>
            <a:r>
              <a:rPr lang="fa-IR" sz="2000" b="1" dirty="0" smtClean="0">
                <a:solidFill>
                  <a:schemeClr val="accent5">
                    <a:lumMod val="50000"/>
                  </a:schemeClr>
                </a:solidFill>
              </a:rPr>
              <a:t>مرگ غیر مستقیم:</a:t>
            </a:r>
          </a:p>
          <a:p>
            <a:pPr marL="0" indent="0" algn="just" rtl="1">
              <a:lnSpc>
                <a:spcPct val="150000"/>
              </a:lnSpc>
              <a:buNone/>
            </a:pPr>
            <a:r>
              <a:rPr lang="fa-IR" b="1" dirty="0">
                <a:solidFill>
                  <a:schemeClr val="accent5">
                    <a:lumMod val="50000"/>
                  </a:schemeClr>
                </a:solidFill>
              </a:rPr>
              <a:t>م</a:t>
            </a:r>
            <a:r>
              <a:rPr lang="fa-IR" b="1" dirty="0" smtClean="0">
                <a:solidFill>
                  <a:schemeClr val="accent5">
                    <a:lumMod val="50000"/>
                  </a:schemeClr>
                </a:solidFill>
              </a:rPr>
              <a:t>رگ مادری که مستقیماٌ به علل مامایی مربوط نمی شود بلکه دراثر بیماریهای زمینه ای مانند بیماری قلبی یا بیماری که طی بارداری یا نفاس ایجاد شده باشدویا دراثر تطابق فیزیولوژیک مادربا بارداری تشدید شده باشد مانند تنگی دریچه میترال</a:t>
            </a:r>
            <a:endParaRPr lang="en-US" b="1" dirty="0">
              <a:solidFill>
                <a:schemeClr val="accent5">
                  <a:lumMod val="50000"/>
                </a:schemeClr>
              </a:solidFill>
            </a:endParaRPr>
          </a:p>
        </p:txBody>
      </p:sp>
    </p:spTree>
    <p:extLst>
      <p:ext uri="{BB962C8B-B14F-4D97-AF65-F5344CB8AC3E}">
        <p14:creationId xmlns:p14="http://schemas.microsoft.com/office/powerpoint/2010/main" val="38504608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4837" y="531418"/>
            <a:ext cx="7596234" cy="966565"/>
          </a:xfrm>
        </p:spPr>
        <p:txBody>
          <a:bodyPr>
            <a:normAutofit/>
          </a:bodyPr>
          <a:lstStyle/>
          <a:p>
            <a:pPr algn="r"/>
            <a:r>
              <a:rPr lang="fa-IR" sz="2800" b="1" dirty="0">
                <a:solidFill>
                  <a:schemeClr val="accent2">
                    <a:lumMod val="50000"/>
                  </a:schemeClr>
                </a:solidFill>
              </a:rPr>
              <a:t>گردش کارنظام مراقبت مرگ مادری</a:t>
            </a:r>
            <a:endParaRPr lang="en-US" sz="2800" dirty="0">
              <a:solidFill>
                <a:schemeClr val="accent2">
                  <a:lumMod val="50000"/>
                </a:schemeClr>
              </a:solidFill>
            </a:endParaRPr>
          </a:p>
        </p:txBody>
      </p:sp>
      <p:sp>
        <p:nvSpPr>
          <p:cNvPr id="3" name="Content Placeholder 2"/>
          <p:cNvSpPr>
            <a:spLocks noGrp="1"/>
          </p:cNvSpPr>
          <p:nvPr>
            <p:ph idx="1"/>
          </p:nvPr>
        </p:nvSpPr>
        <p:spPr>
          <a:xfrm>
            <a:off x="1564225" y="1838325"/>
            <a:ext cx="8915400" cy="3777622"/>
          </a:xfrm>
        </p:spPr>
        <p:txBody>
          <a:bodyPr>
            <a:normAutofit/>
          </a:bodyPr>
          <a:lstStyle/>
          <a:p>
            <a:pPr algn="just" rtl="1">
              <a:lnSpc>
                <a:spcPct val="150000"/>
              </a:lnSpc>
            </a:pPr>
            <a:r>
              <a:rPr lang="fa-IR" b="1" dirty="0">
                <a:solidFill>
                  <a:schemeClr val="accent5">
                    <a:lumMod val="50000"/>
                  </a:schemeClr>
                </a:solidFill>
              </a:rPr>
              <a:t>بیش از 80درصد گزارش های مرگ مادر در </a:t>
            </a:r>
            <a:r>
              <a:rPr lang="fa-IR" b="1" dirty="0" smtClean="0">
                <a:solidFill>
                  <a:schemeClr val="accent5">
                    <a:lumMod val="50000"/>
                  </a:schemeClr>
                </a:solidFill>
              </a:rPr>
              <a:t>بیمارستان </a:t>
            </a:r>
            <a:r>
              <a:rPr lang="fa-IR" b="1" dirty="0">
                <a:solidFill>
                  <a:schemeClr val="accent5">
                    <a:lumMod val="50000"/>
                  </a:schemeClr>
                </a:solidFill>
              </a:rPr>
              <a:t>بوده </a:t>
            </a:r>
            <a:r>
              <a:rPr lang="fa-IR" b="1" dirty="0" smtClean="0">
                <a:solidFill>
                  <a:schemeClr val="accent5">
                    <a:lumMod val="50000"/>
                  </a:schemeClr>
                </a:solidFill>
              </a:rPr>
              <a:t>است </a:t>
            </a:r>
            <a:r>
              <a:rPr lang="fa-IR" b="1" dirty="0">
                <a:solidFill>
                  <a:schemeClr val="accent5">
                    <a:lumMod val="50000"/>
                  </a:schemeClr>
                </a:solidFill>
              </a:rPr>
              <a:t>یعنی روند توسعه درکشورامکان </a:t>
            </a:r>
            <a:r>
              <a:rPr lang="fa-IR" b="1" dirty="0" smtClean="0">
                <a:solidFill>
                  <a:schemeClr val="accent5">
                    <a:lumMod val="50000"/>
                  </a:schemeClr>
                </a:solidFill>
              </a:rPr>
              <a:t>دسترسی </a:t>
            </a:r>
            <a:r>
              <a:rPr lang="fa-IR" b="1" dirty="0">
                <a:solidFill>
                  <a:schemeClr val="accent5">
                    <a:lumMod val="50000"/>
                  </a:schemeClr>
                </a:solidFill>
              </a:rPr>
              <a:t>وبهره مندی مادران از خدمات بیمارستانی را امکان پذیر کرده </a:t>
            </a:r>
            <a:r>
              <a:rPr lang="fa-IR" b="1" dirty="0" smtClean="0">
                <a:solidFill>
                  <a:schemeClr val="accent5">
                    <a:lumMod val="50000"/>
                  </a:schemeClr>
                </a:solidFill>
              </a:rPr>
              <a:t>است </a:t>
            </a:r>
            <a:r>
              <a:rPr lang="fa-IR" b="1" dirty="0" smtClean="0">
                <a:solidFill>
                  <a:schemeClr val="accent5">
                    <a:lumMod val="50000"/>
                  </a:schemeClr>
                </a:solidFill>
              </a:rPr>
              <a:t>لذاتوجه </a:t>
            </a:r>
            <a:r>
              <a:rPr lang="fa-IR" b="1" dirty="0">
                <a:solidFill>
                  <a:schemeClr val="accent5">
                    <a:lumMod val="50000"/>
                  </a:schemeClr>
                </a:solidFill>
              </a:rPr>
              <a:t>به کیفیت خدمات مامایی وزایمان درفوریت ها وبه خصوص حساس نمودن کارکنان بیمارستان ها به مسئله مرگ مادرمی تواند نقش تعیین کننده درکاهش مرگ های بیمارستانی داشته باشد.</a:t>
            </a:r>
          </a:p>
          <a:p>
            <a:pPr algn="just" rtl="1">
              <a:lnSpc>
                <a:spcPct val="150000"/>
              </a:lnSpc>
            </a:pPr>
            <a:endParaRPr lang="en-US" b="1" dirty="0">
              <a:solidFill>
                <a:schemeClr val="accent5">
                  <a:lumMod val="50000"/>
                </a:schemeClr>
              </a:solidFill>
            </a:endParaRPr>
          </a:p>
          <a:p>
            <a:pPr algn="just" rtl="1">
              <a:lnSpc>
                <a:spcPct val="150000"/>
              </a:lnSpc>
            </a:pPr>
            <a:endParaRPr lang="en-US" b="1" dirty="0">
              <a:solidFill>
                <a:schemeClr val="accent5">
                  <a:lumMod val="50000"/>
                </a:schemeClr>
              </a:solidFill>
            </a:endParaRPr>
          </a:p>
        </p:txBody>
      </p:sp>
    </p:spTree>
    <p:extLst>
      <p:ext uri="{BB962C8B-B14F-4D97-AF65-F5344CB8AC3E}">
        <p14:creationId xmlns:p14="http://schemas.microsoft.com/office/powerpoint/2010/main" val="3069871359"/>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Facet</Template>
  <TotalTime>745</TotalTime>
  <Words>880</Words>
  <Application>Microsoft Office PowerPoint</Application>
  <PresentationFormat>Widescreen</PresentationFormat>
  <Paragraphs>71</Paragraphs>
  <Slides>18</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5" baseType="lpstr">
      <vt:lpstr>2  Elham</vt:lpstr>
      <vt:lpstr>Arial</vt:lpstr>
      <vt:lpstr>Century Gothic</vt:lpstr>
      <vt:lpstr>Tahoma</vt:lpstr>
      <vt:lpstr>Wingdings 3</vt:lpstr>
      <vt:lpstr>Wisp</vt:lpstr>
      <vt:lpstr>Document</vt:lpstr>
      <vt:lpstr>PowerPoint Presentation</vt:lpstr>
      <vt:lpstr>گردش کارنظام مراقبت مرگ مادری</vt:lpstr>
      <vt:lpstr>گردش کارنظام مراقبت مرگ مادری</vt:lpstr>
      <vt:lpstr>گردش کارنظام مراقبت مرگ مادری</vt:lpstr>
      <vt:lpstr>گردش کارنظام مراقبت مرگ مادری</vt:lpstr>
      <vt:lpstr>گردش کارنظام مراقبت مرگ مادری</vt:lpstr>
      <vt:lpstr>گردش کارنظام مراقبت مرگ مادری</vt:lpstr>
      <vt:lpstr>گردش کارنظام مراقبت مرگ مادری</vt:lpstr>
      <vt:lpstr>گردش کارنظام مراقبت مرگ مادری</vt:lpstr>
      <vt:lpstr>گردش کارنظام مراقبت مرگ مادری</vt:lpstr>
      <vt:lpstr>گردش کارنظام مراقبت مرگ مادری</vt:lpstr>
      <vt:lpstr>گردش کارنظام مراقبت مرگ مادری</vt:lpstr>
      <vt:lpstr>گردش کارنظام مراقبت مرگ مادری</vt:lpstr>
      <vt:lpstr>PowerPoint Presentation</vt:lpstr>
      <vt:lpstr>گردش کارنظام مراقبت مرگ مادری</vt:lpstr>
      <vt:lpstr>گردش کارنظام مراقبت مرگ مادری</vt:lpstr>
      <vt:lpstr>گردش کارنظام مراقبت مرگ مادری</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گردش کارنظام مراقبت مرگ مادری</dc:title>
  <dc:creator>Windows User</dc:creator>
  <cp:lastModifiedBy>Windows User</cp:lastModifiedBy>
  <cp:revision>126</cp:revision>
  <dcterms:created xsi:type="dcterms:W3CDTF">2021-10-12T08:32:18Z</dcterms:created>
  <dcterms:modified xsi:type="dcterms:W3CDTF">2021-10-20T03:25:45Z</dcterms:modified>
</cp:coreProperties>
</file>