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31" r:id="rId2"/>
    <p:sldId id="256" r:id="rId3"/>
    <p:sldId id="259" r:id="rId4"/>
    <p:sldId id="325" r:id="rId5"/>
    <p:sldId id="261" r:id="rId6"/>
    <p:sldId id="262" r:id="rId7"/>
    <p:sldId id="265" r:id="rId8"/>
    <p:sldId id="266" r:id="rId9"/>
    <p:sldId id="267" r:id="rId10"/>
    <p:sldId id="268" r:id="rId11"/>
    <p:sldId id="277" r:id="rId12"/>
    <p:sldId id="326" r:id="rId13"/>
    <p:sldId id="272" r:id="rId14"/>
    <p:sldId id="273" r:id="rId15"/>
    <p:sldId id="275" r:id="rId16"/>
    <p:sldId id="276" r:id="rId17"/>
    <p:sldId id="270" r:id="rId18"/>
    <p:sldId id="279" r:id="rId19"/>
    <p:sldId id="280" r:id="rId20"/>
    <p:sldId id="327" r:id="rId21"/>
    <p:sldId id="281" r:id="rId22"/>
    <p:sldId id="282" r:id="rId23"/>
    <p:sldId id="283" r:id="rId24"/>
    <p:sldId id="284" r:id="rId25"/>
    <p:sldId id="285" r:id="rId26"/>
    <p:sldId id="286" r:id="rId27"/>
    <p:sldId id="287" r:id="rId28"/>
    <p:sldId id="289" r:id="rId29"/>
    <p:sldId id="290" r:id="rId30"/>
    <p:sldId id="328" r:id="rId31"/>
    <p:sldId id="293" r:id="rId32"/>
    <p:sldId id="296" r:id="rId33"/>
    <p:sldId id="297" r:id="rId34"/>
    <p:sldId id="298" r:id="rId35"/>
    <p:sldId id="299" r:id="rId36"/>
    <p:sldId id="300" r:id="rId37"/>
    <p:sldId id="301" r:id="rId38"/>
    <p:sldId id="329" r:id="rId39"/>
    <p:sldId id="302" r:id="rId40"/>
    <p:sldId id="303" r:id="rId41"/>
    <p:sldId id="330" r:id="rId42"/>
    <p:sldId id="306" r:id="rId43"/>
    <p:sldId id="307" r:id="rId44"/>
    <p:sldId id="309" r:id="rId45"/>
    <p:sldId id="311" r:id="rId46"/>
    <p:sldId id="314" r:id="rId47"/>
    <p:sldId id="322" r:id="rId48"/>
    <p:sldId id="323" r:id="rId49"/>
    <p:sldId id="332" r:id="rId50"/>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371" autoAdjust="0"/>
    <p:restoredTop sz="94660"/>
  </p:normalViewPr>
  <p:slideViewPr>
    <p:cSldViewPr snapToGrid="0">
      <p:cViewPr varScale="1">
        <p:scale>
          <a:sx n="84" d="100"/>
          <a:sy n="84" d="100"/>
        </p:scale>
        <p:origin x="90"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83A06D-548D-4D23-9FBC-2C86BF3FB02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pPr rtl="1"/>
          <a:endParaRPr lang="fa-IR"/>
        </a:p>
      </dgm:t>
    </dgm:pt>
    <dgm:pt modelId="{855BF7B0-D2C3-4B95-804D-866D093DE111}">
      <dgm:prSet phldrT="[Text]" custT="1">
        <dgm:style>
          <a:lnRef idx="2">
            <a:schemeClr val="accent1"/>
          </a:lnRef>
          <a:fillRef idx="1">
            <a:schemeClr val="lt1"/>
          </a:fillRef>
          <a:effectRef idx="0">
            <a:schemeClr val="accent1"/>
          </a:effectRef>
          <a:fontRef idx="minor">
            <a:schemeClr val="dk1"/>
          </a:fontRef>
        </dgm:style>
      </dgm:prSet>
      <dgm:spPr/>
      <dgm:t>
        <a:bodyPr/>
        <a:lstStyle/>
        <a:p>
          <a:pPr algn="ctr" rtl="1">
            <a:lnSpc>
              <a:spcPct val="100000"/>
            </a:lnSpc>
          </a:pPr>
          <a:r>
            <a:rPr lang="fa-IR" sz="1000" b="1" i="0" dirty="0">
              <a:cs typeface="B Lotus" panose="00000400000000000000" pitchFamily="2" charset="-78"/>
            </a:rPr>
            <a:t>همه مادران باردار هنگام مراجعه ماسک طبی داشته باشند.</a:t>
          </a:r>
        </a:p>
        <a:p>
          <a:pPr algn="ctr" rtl="1">
            <a:lnSpc>
              <a:spcPct val="100000"/>
            </a:lnSpc>
          </a:pPr>
          <a:r>
            <a:rPr lang="fa-IR" sz="1000" b="1" i="0" dirty="0">
              <a:cs typeface="B Lotus" panose="00000400000000000000" pitchFamily="2" charset="-78"/>
            </a:rPr>
            <a:t>علت مراجعه (مشکلات مامایی یا غیر مامایی شامل: تب، سرفه، گلودرد، خستگی، سردرد، و تنگی نفس، درد عضلانی، اختلال بویایی و چشایی) سوال شود</a:t>
          </a:r>
        </a:p>
      </dgm:t>
    </dgm:pt>
    <dgm:pt modelId="{E1D0BB45-A114-4151-99E0-D567424A5EBF}" type="parTrans" cxnId="{0EDA83A2-3171-4A68-8346-C6508BDD82EB}">
      <dgm:prSet/>
      <dgm:spPr/>
      <dgm:t>
        <a:bodyPr/>
        <a:lstStyle/>
        <a:p>
          <a:pPr algn="ctr" rtl="1">
            <a:lnSpc>
              <a:spcPct val="100000"/>
            </a:lnSpc>
          </a:pPr>
          <a:endParaRPr lang="fa-IR" sz="1000">
            <a:cs typeface="B Lotus" panose="00000400000000000000" pitchFamily="2" charset="-78"/>
          </a:endParaRPr>
        </a:p>
      </dgm:t>
    </dgm:pt>
    <dgm:pt modelId="{74A4F3AB-B7C8-4554-91F6-99DB6EFBA879}" type="sibTrans" cxnId="{0EDA83A2-3171-4A68-8346-C6508BDD82EB}">
      <dgm:prSet/>
      <dgm:spPr/>
      <dgm:t>
        <a:bodyPr/>
        <a:lstStyle/>
        <a:p>
          <a:pPr algn="ctr" rtl="1">
            <a:lnSpc>
              <a:spcPct val="100000"/>
            </a:lnSpc>
          </a:pPr>
          <a:endParaRPr lang="fa-IR" sz="1000">
            <a:cs typeface="B Lotus" panose="00000400000000000000" pitchFamily="2" charset="-78"/>
          </a:endParaRPr>
        </a:p>
      </dgm:t>
    </dgm:pt>
    <dgm:pt modelId="{2EF28E0F-48CA-4A78-9112-523B6B2B8A6D}">
      <dgm:prSet phldrT="[Text]" custT="1"/>
      <dgm:spPr/>
      <dgm:t>
        <a:bodyPr/>
        <a:lstStyle/>
        <a:p>
          <a:pPr algn="ctr" rtl="1">
            <a:lnSpc>
              <a:spcPct val="100000"/>
            </a:lnSpc>
          </a:pPr>
          <a:r>
            <a:rPr lang="fa-IR" sz="1000" dirty="0">
              <a:cs typeface="B Lotus" panose="00000400000000000000" pitchFamily="2" charset="-78"/>
            </a:rPr>
            <a:t>ارجاع به تریاژ مطابق دستور عمل راهنمای کشوری خدمات مامایی و زایمان *****</a:t>
          </a:r>
        </a:p>
      </dgm:t>
    </dgm:pt>
    <dgm:pt modelId="{F3726220-23AF-413D-B254-CAEE22DEAE22}" type="parTrans" cxnId="{5A3B8127-E9E7-4F69-845A-06D135152CE9}">
      <dgm:prSet/>
      <dgm:spPr/>
      <dgm:t>
        <a:bodyPr/>
        <a:lstStyle/>
        <a:p>
          <a:pPr algn="ctr" rtl="1">
            <a:lnSpc>
              <a:spcPct val="100000"/>
            </a:lnSpc>
          </a:pPr>
          <a:endParaRPr lang="fa-IR" sz="1000">
            <a:cs typeface="B Lotus" panose="00000400000000000000" pitchFamily="2" charset="-78"/>
          </a:endParaRPr>
        </a:p>
      </dgm:t>
    </dgm:pt>
    <dgm:pt modelId="{13342789-D4F4-4761-BE83-65DD1AD22A6A}" type="sibTrans" cxnId="{5A3B8127-E9E7-4F69-845A-06D135152CE9}">
      <dgm:prSet/>
      <dgm:spPr/>
      <dgm:t>
        <a:bodyPr/>
        <a:lstStyle/>
        <a:p>
          <a:pPr algn="ctr" rtl="1">
            <a:lnSpc>
              <a:spcPct val="100000"/>
            </a:lnSpc>
          </a:pPr>
          <a:endParaRPr lang="fa-IR" sz="1000">
            <a:cs typeface="B Lotus" panose="00000400000000000000" pitchFamily="2" charset="-78"/>
          </a:endParaRPr>
        </a:p>
      </dgm:t>
    </dgm:pt>
    <dgm:pt modelId="{A80D525E-C67F-41F5-8B1B-46D793EEC359}">
      <dgm:prSet phldrT="[Text]" custT="1"/>
      <dgm:spPr/>
      <dgm:t>
        <a:bodyPr/>
        <a:lstStyle/>
        <a:p>
          <a:pPr algn="ctr" rtl="1">
            <a:lnSpc>
              <a:spcPct val="100000"/>
            </a:lnSpc>
          </a:pPr>
          <a:r>
            <a:rPr lang="fa-IR" sz="1000" dirty="0">
              <a:cs typeface="B Lotus" panose="00000400000000000000" pitchFamily="2" charset="-78"/>
            </a:rPr>
            <a:t>ارجاع به بیمارستان جهت بررسی‌های لازم *** و بستری با نظر چند تیم تخصصی درمان سرپایی</a:t>
          </a:r>
        </a:p>
      </dgm:t>
    </dgm:pt>
    <dgm:pt modelId="{40009A22-BE91-4C55-9F7F-16666BFA644C}" type="parTrans" cxnId="{C13D3C0B-17CF-498B-8839-C1EA192E644C}">
      <dgm:prSet/>
      <dgm:spPr/>
      <dgm:t>
        <a:bodyPr/>
        <a:lstStyle/>
        <a:p>
          <a:pPr algn="ctr" rtl="1">
            <a:lnSpc>
              <a:spcPct val="100000"/>
            </a:lnSpc>
          </a:pPr>
          <a:endParaRPr lang="fa-IR" sz="1000">
            <a:cs typeface="B Lotus" panose="00000400000000000000" pitchFamily="2" charset="-78"/>
          </a:endParaRPr>
        </a:p>
      </dgm:t>
    </dgm:pt>
    <dgm:pt modelId="{6955F175-2137-4A8A-BAFE-8082C41D30B8}" type="sibTrans" cxnId="{C13D3C0B-17CF-498B-8839-C1EA192E644C}">
      <dgm:prSet/>
      <dgm:spPr/>
      <dgm:t>
        <a:bodyPr/>
        <a:lstStyle/>
        <a:p>
          <a:pPr algn="ctr" rtl="1">
            <a:lnSpc>
              <a:spcPct val="100000"/>
            </a:lnSpc>
          </a:pPr>
          <a:endParaRPr lang="fa-IR" sz="1000">
            <a:cs typeface="B Lotus" panose="00000400000000000000" pitchFamily="2" charset="-78"/>
          </a:endParaRPr>
        </a:p>
      </dgm:t>
    </dgm:pt>
    <dgm:pt modelId="{5FB57BA8-8F26-4FD1-BCBC-82C2084C615B}">
      <dgm:prSet phldrT="[Text]" custT="1"/>
      <dgm:spPr/>
      <dgm:t>
        <a:bodyPr/>
        <a:lstStyle/>
        <a:p>
          <a:pPr algn="ctr" rtl="1">
            <a:lnSpc>
              <a:spcPct val="100000"/>
            </a:lnSpc>
          </a:pPr>
          <a:r>
            <a:rPr lang="fa-IR" sz="1000" dirty="0">
              <a:cs typeface="B Lotus" panose="00000400000000000000" pitchFamily="2" charset="-78"/>
            </a:rPr>
            <a:t>** تصمیم‌گیری برای ارجاع یا مراقبت در منزل</a:t>
          </a:r>
        </a:p>
      </dgm:t>
    </dgm:pt>
    <dgm:pt modelId="{77761985-FD24-4E49-91B8-E9C5DDC22D2E}" type="parTrans" cxnId="{557B6C23-49F6-4FB1-B22F-0BF29379BC38}">
      <dgm:prSet/>
      <dgm:spPr/>
      <dgm:t>
        <a:bodyPr/>
        <a:lstStyle/>
        <a:p>
          <a:pPr algn="ctr" rtl="1">
            <a:lnSpc>
              <a:spcPct val="100000"/>
            </a:lnSpc>
          </a:pPr>
          <a:endParaRPr lang="fa-IR" sz="1000">
            <a:cs typeface="B Lotus" panose="00000400000000000000" pitchFamily="2" charset="-78"/>
          </a:endParaRPr>
        </a:p>
      </dgm:t>
    </dgm:pt>
    <dgm:pt modelId="{80CCF912-35EC-40CB-9692-80583A5D1CB3}" type="sibTrans" cxnId="{557B6C23-49F6-4FB1-B22F-0BF29379BC38}">
      <dgm:prSet/>
      <dgm:spPr/>
      <dgm:t>
        <a:bodyPr/>
        <a:lstStyle/>
        <a:p>
          <a:pPr algn="ctr" rtl="1">
            <a:lnSpc>
              <a:spcPct val="100000"/>
            </a:lnSpc>
          </a:pPr>
          <a:endParaRPr lang="fa-IR" sz="1000">
            <a:cs typeface="B Lotus" panose="00000400000000000000" pitchFamily="2" charset="-78"/>
          </a:endParaRPr>
        </a:p>
      </dgm:t>
    </dgm:pt>
    <dgm:pt modelId="{CBC98B40-41DE-4E1A-B8A4-7EC38F8AA5DD}">
      <dgm:prSet phldrT="[Text]" custT="1"/>
      <dgm:spPr/>
      <dgm:t>
        <a:bodyPr/>
        <a:lstStyle/>
        <a:p>
          <a:pPr algn="ctr" rtl="1">
            <a:lnSpc>
              <a:spcPct val="100000"/>
            </a:lnSpc>
          </a:pPr>
          <a:r>
            <a:rPr lang="fa-IR" sz="1000" dirty="0">
              <a:cs typeface="B Lotus" panose="00000400000000000000" pitchFamily="2" charset="-78"/>
            </a:rPr>
            <a:t>خفیف:</a:t>
          </a:r>
        </a:p>
        <a:p>
          <a:pPr algn="ctr" rtl="1">
            <a:lnSpc>
              <a:spcPct val="100000"/>
            </a:lnSpc>
          </a:pPr>
          <a:r>
            <a:rPr lang="fa-IR" sz="1000" dirty="0">
              <a:cs typeface="B Lotus" panose="00000400000000000000" pitchFamily="2" charset="-78"/>
            </a:rPr>
            <a:t>مشکلات غیر مامایی، </a:t>
          </a:r>
          <a:r>
            <a:rPr lang="fa-IR" sz="1000" b="1" i="0" dirty="0">
              <a:cs typeface="B Lotus" panose="00000400000000000000" pitchFamily="2" charset="-78"/>
            </a:rPr>
            <a:t>تب، سرفه، گلودرد، خستگی، سردرد، بدون تنگی نفس، درصد اشباع اکسیژن مساوی یا بیش از 95%</a:t>
          </a:r>
          <a:endParaRPr lang="fa-IR" sz="1000" dirty="0">
            <a:cs typeface="B Lotus" panose="00000400000000000000" pitchFamily="2" charset="-78"/>
          </a:endParaRPr>
        </a:p>
      </dgm:t>
    </dgm:pt>
    <dgm:pt modelId="{6FC3A2A7-D692-4AA5-AC92-6EB1B032680D}" type="sibTrans" cxnId="{230F888E-B3BC-49A0-8BBE-EC7E5BFE59DF}">
      <dgm:prSet/>
      <dgm:spPr/>
      <dgm:t>
        <a:bodyPr/>
        <a:lstStyle/>
        <a:p>
          <a:pPr algn="ctr" rtl="1">
            <a:lnSpc>
              <a:spcPct val="100000"/>
            </a:lnSpc>
          </a:pPr>
          <a:endParaRPr lang="fa-IR" sz="1000">
            <a:cs typeface="B Lotus" panose="00000400000000000000" pitchFamily="2" charset="-78"/>
          </a:endParaRPr>
        </a:p>
      </dgm:t>
    </dgm:pt>
    <dgm:pt modelId="{9CEE9633-16D5-441D-A4F0-D191CBC8F324}" type="parTrans" cxnId="{230F888E-B3BC-49A0-8BBE-EC7E5BFE59DF}">
      <dgm:prSet/>
      <dgm:spPr/>
      <dgm:t>
        <a:bodyPr/>
        <a:lstStyle/>
        <a:p>
          <a:pPr algn="ctr" rtl="1">
            <a:lnSpc>
              <a:spcPct val="100000"/>
            </a:lnSpc>
          </a:pPr>
          <a:endParaRPr lang="fa-IR" sz="1000">
            <a:cs typeface="B Lotus" panose="00000400000000000000" pitchFamily="2" charset="-78"/>
          </a:endParaRPr>
        </a:p>
      </dgm:t>
    </dgm:pt>
    <dgm:pt modelId="{168391ED-8F5A-4A00-AB9B-272F771BF0AB}">
      <dgm:prSet phldrT="[Text]" custT="1"/>
      <dgm:spPr/>
      <dgm:t>
        <a:bodyPr/>
        <a:lstStyle/>
        <a:p>
          <a:pPr algn="ctr" rtl="1">
            <a:lnSpc>
              <a:spcPct val="100000"/>
            </a:lnSpc>
          </a:pPr>
          <a:r>
            <a:rPr lang="fa-IR" sz="1000" b="1" dirty="0">
              <a:cs typeface="B Lotus" panose="00000400000000000000" pitchFamily="2" charset="-78"/>
            </a:rPr>
            <a:t>متوسط</a:t>
          </a:r>
          <a:r>
            <a:rPr lang="fa-IR" sz="1000" dirty="0">
              <a:cs typeface="B Lotus" panose="00000400000000000000" pitchFamily="2" charset="-78"/>
            </a:rPr>
            <a:t>:</a:t>
          </a:r>
        </a:p>
        <a:p>
          <a:pPr algn="ctr" rtl="1">
            <a:lnSpc>
              <a:spcPct val="100000"/>
            </a:lnSpc>
          </a:pPr>
          <a:r>
            <a:rPr lang="fa-IR" sz="1000" b="0" dirty="0">
              <a:cs typeface="B Lotus" panose="00000400000000000000" pitchFamily="2" charset="-78"/>
            </a:rPr>
            <a:t>مشکلات غیر مامایی</a:t>
          </a:r>
        </a:p>
        <a:p>
          <a:pPr algn="ctr" rtl="1">
            <a:lnSpc>
              <a:spcPct val="100000"/>
            </a:lnSpc>
          </a:pPr>
          <a:r>
            <a:rPr lang="fa-IR" sz="1000" b="0" i="0" dirty="0">
              <a:cs typeface="B Lotus" panose="00000400000000000000" pitchFamily="2" charset="-78"/>
            </a:rPr>
            <a:t>تب، سرفه، گلودرد، خستگی، سردرد </a:t>
          </a:r>
          <a:r>
            <a:rPr lang="fa-IR" sz="1000" b="1" i="0" dirty="0">
              <a:cs typeface="B Lotus" panose="00000400000000000000" pitchFamily="2" charset="-78"/>
            </a:rPr>
            <a:t>با تنگی نفس </a:t>
          </a:r>
          <a:r>
            <a:rPr lang="fa-IR" sz="1000" b="0" i="0" dirty="0">
              <a:cs typeface="B Lotus" panose="00000400000000000000" pitchFamily="2" charset="-78"/>
            </a:rPr>
            <a:t>درصد اشباع اکسیژن بیشتر یا مساوی 95 درصد</a:t>
          </a:r>
          <a:endParaRPr lang="fa-IR" sz="1000" b="0" dirty="0">
            <a:cs typeface="B Lotus" panose="00000400000000000000" pitchFamily="2" charset="-78"/>
          </a:endParaRPr>
        </a:p>
      </dgm:t>
    </dgm:pt>
    <dgm:pt modelId="{EB45F374-1EB9-4E73-8148-641BF72168FB}" type="parTrans" cxnId="{13AE84FE-64B3-4588-98C9-3C55B8457409}">
      <dgm:prSet/>
      <dgm:spPr/>
      <dgm:t>
        <a:bodyPr/>
        <a:lstStyle/>
        <a:p>
          <a:pPr algn="ctr" rtl="1">
            <a:lnSpc>
              <a:spcPct val="100000"/>
            </a:lnSpc>
          </a:pPr>
          <a:endParaRPr lang="fa-IR" sz="1000">
            <a:cs typeface="B Lotus" panose="00000400000000000000" pitchFamily="2" charset="-78"/>
          </a:endParaRPr>
        </a:p>
      </dgm:t>
    </dgm:pt>
    <dgm:pt modelId="{A1F2A2BB-FFAB-4D7B-BB82-9E93C25918BF}" type="sibTrans" cxnId="{13AE84FE-64B3-4588-98C9-3C55B8457409}">
      <dgm:prSet/>
      <dgm:spPr/>
      <dgm:t>
        <a:bodyPr/>
        <a:lstStyle/>
        <a:p>
          <a:pPr algn="ctr" rtl="1">
            <a:lnSpc>
              <a:spcPct val="100000"/>
            </a:lnSpc>
          </a:pPr>
          <a:endParaRPr lang="fa-IR" sz="1000">
            <a:cs typeface="B Lotus" panose="00000400000000000000" pitchFamily="2" charset="-78"/>
          </a:endParaRPr>
        </a:p>
      </dgm:t>
    </dgm:pt>
    <dgm:pt modelId="{55E137B4-BC84-4E4C-87CA-4EB1C4893376}">
      <dgm:prSet phldrT="[Text]" custT="1"/>
      <dgm:spPr/>
      <dgm:t>
        <a:bodyPr/>
        <a:lstStyle/>
        <a:p>
          <a:pPr algn="ctr" rtl="1">
            <a:lnSpc>
              <a:spcPct val="100000"/>
            </a:lnSpc>
          </a:pPr>
          <a:r>
            <a:rPr lang="fa-IR" sz="1000" dirty="0">
              <a:cs typeface="B Lotus" panose="00000400000000000000" pitchFamily="2" charset="-78"/>
            </a:rPr>
            <a:t>بستری در بیمارستان سطح 3 فوق تخصصی **** مرجع کرونا</a:t>
          </a:r>
        </a:p>
      </dgm:t>
    </dgm:pt>
    <dgm:pt modelId="{32BDAC3C-C57D-461C-B2A1-13F8FC214053}" type="parTrans" cxnId="{B6AE29FA-4606-485C-AA7B-A567D19BE170}">
      <dgm:prSet/>
      <dgm:spPr/>
      <dgm:t>
        <a:bodyPr/>
        <a:lstStyle/>
        <a:p>
          <a:pPr algn="ctr" rtl="1">
            <a:lnSpc>
              <a:spcPct val="100000"/>
            </a:lnSpc>
          </a:pPr>
          <a:endParaRPr lang="fa-IR" sz="1000">
            <a:cs typeface="B Lotus" panose="00000400000000000000" pitchFamily="2" charset="-78"/>
          </a:endParaRPr>
        </a:p>
      </dgm:t>
    </dgm:pt>
    <dgm:pt modelId="{86237661-14AD-491D-B47B-C9508A5B1476}" type="sibTrans" cxnId="{B6AE29FA-4606-485C-AA7B-A567D19BE170}">
      <dgm:prSet/>
      <dgm:spPr/>
      <dgm:t>
        <a:bodyPr/>
        <a:lstStyle/>
        <a:p>
          <a:pPr algn="ctr" rtl="1">
            <a:lnSpc>
              <a:spcPct val="100000"/>
            </a:lnSpc>
          </a:pPr>
          <a:endParaRPr lang="fa-IR" sz="1000">
            <a:cs typeface="B Lotus" panose="00000400000000000000" pitchFamily="2" charset="-78"/>
          </a:endParaRPr>
        </a:p>
      </dgm:t>
    </dgm:pt>
    <dgm:pt modelId="{86F2DCE3-099B-4893-9E07-9C0FE71EE33D}">
      <dgm:prSet phldrT="[Text]" custT="1"/>
      <dgm:spPr/>
      <dgm:t>
        <a:bodyPr/>
        <a:lstStyle/>
        <a:p>
          <a:pPr algn="ctr" rtl="1">
            <a:lnSpc>
              <a:spcPct val="100000"/>
            </a:lnSpc>
          </a:pPr>
          <a:r>
            <a:rPr lang="fa-IR" sz="1000" dirty="0">
              <a:cs typeface="B Lotus" panose="00000400000000000000" pitchFamily="2" charset="-78"/>
            </a:rPr>
            <a:t>مراقبت در منزل و پیگیری</a:t>
          </a:r>
        </a:p>
      </dgm:t>
    </dgm:pt>
    <dgm:pt modelId="{AE0C7160-719D-4DC7-8C3D-1F97BB4B7E70}" type="parTrans" cxnId="{E839017E-1D64-446F-B516-ABE2A06641B6}">
      <dgm:prSet/>
      <dgm:spPr/>
      <dgm:t>
        <a:bodyPr/>
        <a:lstStyle/>
        <a:p>
          <a:pPr algn="ctr" rtl="1">
            <a:lnSpc>
              <a:spcPct val="100000"/>
            </a:lnSpc>
          </a:pPr>
          <a:endParaRPr lang="fa-IR" sz="1000">
            <a:cs typeface="B Lotus" panose="00000400000000000000" pitchFamily="2" charset="-78"/>
          </a:endParaRPr>
        </a:p>
      </dgm:t>
    </dgm:pt>
    <dgm:pt modelId="{962B05C8-0C59-4559-BE0B-11D32C70D0F0}" type="sibTrans" cxnId="{E839017E-1D64-446F-B516-ABE2A06641B6}">
      <dgm:prSet/>
      <dgm:spPr/>
      <dgm:t>
        <a:bodyPr/>
        <a:lstStyle/>
        <a:p>
          <a:pPr algn="ctr" rtl="1">
            <a:lnSpc>
              <a:spcPct val="100000"/>
            </a:lnSpc>
          </a:pPr>
          <a:endParaRPr lang="fa-IR" sz="1000">
            <a:cs typeface="B Lotus" panose="00000400000000000000" pitchFamily="2" charset="-78"/>
          </a:endParaRPr>
        </a:p>
      </dgm:t>
    </dgm:pt>
    <dgm:pt modelId="{B7AC4252-D968-4C66-9041-2EAB1D5F62F9}">
      <dgm:prSet phldrT="[Text]" custT="1"/>
      <dgm:spPr/>
      <dgm:t>
        <a:bodyPr/>
        <a:lstStyle/>
        <a:p>
          <a:pPr algn="ctr" rtl="1">
            <a:lnSpc>
              <a:spcPct val="100000"/>
            </a:lnSpc>
          </a:pPr>
          <a:r>
            <a:rPr lang="fa-IR" sz="1000" dirty="0">
              <a:cs typeface="B Lotus" panose="00000400000000000000" pitchFamily="2" charset="-78"/>
            </a:rPr>
            <a:t>اعزام و بستری در آی سی یو بیمارستان فوق تخصصی کرونا</a:t>
          </a:r>
        </a:p>
        <a:p>
          <a:pPr algn="ctr" rtl="1">
            <a:lnSpc>
              <a:spcPct val="100000"/>
            </a:lnSpc>
          </a:pPr>
          <a:r>
            <a:rPr lang="fa-IR" sz="1000" dirty="0">
              <a:cs typeface="B Lotus" panose="00000400000000000000" pitchFamily="2" charset="-78"/>
            </a:rPr>
            <a:t>مرجع کرونا ****</a:t>
          </a:r>
        </a:p>
      </dgm:t>
    </dgm:pt>
    <dgm:pt modelId="{6407B596-3476-4641-8FFF-1DBD9770A473}" type="sibTrans" cxnId="{D5CEFAE8-8EC5-4F2D-985D-21BA936C6ED7}">
      <dgm:prSet/>
      <dgm:spPr/>
      <dgm:t>
        <a:bodyPr/>
        <a:lstStyle/>
        <a:p>
          <a:pPr algn="ctr" rtl="1">
            <a:lnSpc>
              <a:spcPct val="100000"/>
            </a:lnSpc>
          </a:pPr>
          <a:endParaRPr lang="fa-IR" sz="1000">
            <a:cs typeface="B Lotus" panose="00000400000000000000" pitchFamily="2" charset="-78"/>
          </a:endParaRPr>
        </a:p>
      </dgm:t>
    </dgm:pt>
    <dgm:pt modelId="{F5FF4650-A4C4-45C4-9F82-CA9F96A05087}" type="parTrans" cxnId="{D5CEFAE8-8EC5-4F2D-985D-21BA936C6ED7}">
      <dgm:prSet/>
      <dgm:spPr/>
      <dgm:t>
        <a:bodyPr/>
        <a:lstStyle/>
        <a:p>
          <a:pPr algn="ctr" rtl="1">
            <a:lnSpc>
              <a:spcPct val="100000"/>
            </a:lnSpc>
          </a:pPr>
          <a:endParaRPr lang="fa-IR" sz="1000">
            <a:cs typeface="B Lotus" panose="00000400000000000000" pitchFamily="2" charset="-78"/>
          </a:endParaRPr>
        </a:p>
      </dgm:t>
    </dgm:pt>
    <dgm:pt modelId="{3E1DD9CD-B870-4F32-99DB-2DE1724AC8BF}">
      <dgm:prSet custT="1"/>
      <dgm:spPr/>
      <dgm:t>
        <a:bodyPr/>
        <a:lstStyle/>
        <a:p>
          <a:pPr algn="ctr" rtl="1">
            <a:lnSpc>
              <a:spcPct val="100000"/>
            </a:lnSpc>
          </a:pPr>
          <a:r>
            <a:rPr lang="fa-IR" sz="1000" b="1" dirty="0">
              <a:cs typeface="B Lotus" panose="00000400000000000000" pitchFamily="2" charset="-78"/>
            </a:rPr>
            <a:t>مشکلات مامایی</a:t>
          </a:r>
        </a:p>
      </dgm:t>
    </dgm:pt>
    <dgm:pt modelId="{AD1FB67E-64F7-4E27-8DC3-665F9B2A40A0}" type="parTrans" cxnId="{957D9A92-A0A6-4C95-BCAA-BDF320650807}">
      <dgm:prSet/>
      <dgm:spPr/>
      <dgm:t>
        <a:bodyPr/>
        <a:lstStyle/>
        <a:p>
          <a:pPr algn="ctr" rtl="1">
            <a:lnSpc>
              <a:spcPct val="100000"/>
            </a:lnSpc>
          </a:pPr>
          <a:endParaRPr lang="fa-IR" sz="1000">
            <a:cs typeface="B Lotus" panose="00000400000000000000" pitchFamily="2" charset="-78"/>
          </a:endParaRPr>
        </a:p>
      </dgm:t>
    </dgm:pt>
    <dgm:pt modelId="{E8E2DC7A-8432-4619-AB59-AA03FEA62E95}" type="sibTrans" cxnId="{957D9A92-A0A6-4C95-BCAA-BDF320650807}">
      <dgm:prSet/>
      <dgm:spPr/>
      <dgm:t>
        <a:bodyPr/>
        <a:lstStyle/>
        <a:p>
          <a:pPr algn="ctr" rtl="1">
            <a:lnSpc>
              <a:spcPct val="100000"/>
            </a:lnSpc>
          </a:pPr>
          <a:endParaRPr lang="fa-IR" sz="1000">
            <a:cs typeface="B Lotus" panose="00000400000000000000" pitchFamily="2" charset="-78"/>
          </a:endParaRPr>
        </a:p>
      </dgm:t>
    </dgm:pt>
    <dgm:pt modelId="{39DCDAE2-6D4A-4545-B0B0-6933D07D5320}">
      <dgm:prSet custT="1"/>
      <dgm:spPr/>
      <dgm:t>
        <a:bodyPr/>
        <a:lstStyle/>
        <a:p>
          <a:pPr algn="ctr" rtl="1">
            <a:lnSpc>
              <a:spcPct val="100000"/>
            </a:lnSpc>
          </a:pPr>
          <a:r>
            <a:rPr lang="fa-IR" sz="1000" b="1" dirty="0">
              <a:cs typeface="B Lotus" panose="00000400000000000000" pitchFamily="2" charset="-78"/>
            </a:rPr>
            <a:t>بحرانی:</a:t>
          </a:r>
        </a:p>
        <a:p>
          <a:pPr algn="ctr" rtl="1">
            <a:lnSpc>
              <a:spcPct val="100000"/>
            </a:lnSpc>
          </a:pPr>
          <a:r>
            <a:rPr lang="fa-IR" sz="1000" dirty="0">
              <a:cs typeface="B Lotus" panose="00000400000000000000" pitchFamily="2" charset="-78"/>
            </a:rPr>
            <a:t>مشکلات غیرمامایی</a:t>
          </a:r>
        </a:p>
        <a:p>
          <a:pPr algn="ctr" rtl="1">
            <a:lnSpc>
              <a:spcPct val="100000"/>
            </a:lnSpc>
          </a:pPr>
          <a:r>
            <a:rPr lang="fa-IR" sz="1000" dirty="0">
              <a:cs typeface="B Lotus" panose="00000400000000000000" pitchFamily="2" charset="-78"/>
            </a:rPr>
            <a:t>نارسایی تنفسی،</a:t>
          </a:r>
        </a:p>
        <a:p>
          <a:pPr algn="ctr" rtl="1">
            <a:lnSpc>
              <a:spcPct val="100000"/>
            </a:lnSpc>
          </a:pPr>
          <a:r>
            <a:rPr lang="fa-IR" sz="1000" dirty="0">
              <a:cs typeface="B Lotus" panose="00000400000000000000" pitchFamily="2" charset="-78"/>
            </a:rPr>
            <a:t>شوک، نارسایی چند ارگان</a:t>
          </a:r>
        </a:p>
      </dgm:t>
    </dgm:pt>
    <dgm:pt modelId="{01AA3ABE-C7B0-4421-9941-CF4F15C4014C}" type="parTrans" cxnId="{CDC37124-1548-4106-8D6C-B52EE978760A}">
      <dgm:prSet/>
      <dgm:spPr/>
      <dgm:t>
        <a:bodyPr/>
        <a:lstStyle/>
        <a:p>
          <a:pPr algn="ctr" rtl="1">
            <a:lnSpc>
              <a:spcPct val="100000"/>
            </a:lnSpc>
          </a:pPr>
          <a:endParaRPr lang="fa-IR" sz="1000">
            <a:cs typeface="B Lotus" panose="00000400000000000000" pitchFamily="2" charset="-78"/>
          </a:endParaRPr>
        </a:p>
      </dgm:t>
    </dgm:pt>
    <dgm:pt modelId="{D2CEFBE5-430E-4C6A-8BD3-0B424F53A4A2}" type="sibTrans" cxnId="{CDC37124-1548-4106-8D6C-B52EE978760A}">
      <dgm:prSet/>
      <dgm:spPr/>
      <dgm:t>
        <a:bodyPr/>
        <a:lstStyle/>
        <a:p>
          <a:pPr algn="ctr" rtl="1">
            <a:lnSpc>
              <a:spcPct val="100000"/>
            </a:lnSpc>
          </a:pPr>
          <a:endParaRPr lang="fa-IR" sz="1000">
            <a:cs typeface="B Lotus" panose="00000400000000000000" pitchFamily="2" charset="-78"/>
          </a:endParaRPr>
        </a:p>
      </dgm:t>
    </dgm:pt>
    <dgm:pt modelId="{66DF9AF5-02DA-419D-9D50-1BBD3928B55C}">
      <dgm:prSet custT="1"/>
      <dgm:spPr/>
      <dgm:t>
        <a:bodyPr/>
        <a:lstStyle/>
        <a:p>
          <a:pPr algn="ctr" rtl="1">
            <a:lnSpc>
              <a:spcPct val="100000"/>
            </a:lnSpc>
          </a:pPr>
          <a:r>
            <a:rPr lang="fa-IR" sz="1000" b="1" dirty="0">
              <a:cs typeface="B Lotus" panose="00000400000000000000" pitchFamily="2" charset="-78"/>
            </a:rPr>
            <a:t>شدید:</a:t>
          </a:r>
        </a:p>
        <a:p>
          <a:pPr algn="ctr" rtl="1">
            <a:lnSpc>
              <a:spcPct val="100000"/>
            </a:lnSpc>
          </a:pPr>
          <a:r>
            <a:rPr lang="fa-IR" sz="1000" b="0" dirty="0">
              <a:cs typeface="B Lotus" panose="00000400000000000000" pitchFamily="2" charset="-78"/>
            </a:rPr>
            <a:t>مشکلات غیر مامایی</a:t>
          </a:r>
        </a:p>
        <a:p>
          <a:pPr algn="ctr" rtl="1">
            <a:lnSpc>
              <a:spcPct val="100000"/>
            </a:lnSpc>
          </a:pPr>
          <a:r>
            <a:rPr lang="fa-IR" sz="1000" b="0" i="0" dirty="0">
              <a:cs typeface="B Lotus" panose="00000400000000000000" pitchFamily="2" charset="-78"/>
            </a:rPr>
            <a:t>تب، سرفه، گلودرد، خستگی، سردرد </a:t>
          </a:r>
          <a:r>
            <a:rPr lang="fa-IR" sz="1000" b="1" i="0" dirty="0">
              <a:cs typeface="B Lotus" panose="00000400000000000000" pitchFamily="2" charset="-78"/>
            </a:rPr>
            <a:t>با تنگی نفس مساوی یا بیشتر 24 درصد، درصد اشباع اکسیژن کمتر از 95 درصد</a:t>
          </a:r>
          <a:endParaRPr lang="fa-IR" sz="1000" b="0" dirty="0">
            <a:cs typeface="B Lotus" panose="00000400000000000000" pitchFamily="2" charset="-78"/>
          </a:endParaRPr>
        </a:p>
      </dgm:t>
    </dgm:pt>
    <dgm:pt modelId="{679F6747-71F6-4A1C-A293-4BBA02BC2841}" type="parTrans" cxnId="{7B5C84B3-23A3-4F80-A41E-8F5F358C180B}">
      <dgm:prSet/>
      <dgm:spPr/>
      <dgm:t>
        <a:bodyPr/>
        <a:lstStyle/>
        <a:p>
          <a:pPr algn="ctr" rtl="1">
            <a:lnSpc>
              <a:spcPct val="100000"/>
            </a:lnSpc>
          </a:pPr>
          <a:endParaRPr lang="fa-IR" sz="1000">
            <a:cs typeface="B Lotus" panose="00000400000000000000" pitchFamily="2" charset="-78"/>
          </a:endParaRPr>
        </a:p>
      </dgm:t>
    </dgm:pt>
    <dgm:pt modelId="{AC06464E-7E4D-462C-96DC-63D7A1AB1F80}" type="sibTrans" cxnId="{7B5C84B3-23A3-4F80-A41E-8F5F358C180B}">
      <dgm:prSet/>
      <dgm:spPr/>
      <dgm:t>
        <a:bodyPr/>
        <a:lstStyle/>
        <a:p>
          <a:pPr algn="ctr" rtl="1">
            <a:lnSpc>
              <a:spcPct val="100000"/>
            </a:lnSpc>
          </a:pPr>
          <a:endParaRPr lang="fa-IR" sz="1000">
            <a:cs typeface="B Lotus" panose="00000400000000000000" pitchFamily="2" charset="-78"/>
          </a:endParaRPr>
        </a:p>
      </dgm:t>
    </dgm:pt>
    <dgm:pt modelId="{BE51455A-FB5C-402D-8E9F-0E8361D3A568}">
      <dgm:prSet custT="1"/>
      <dgm:spPr/>
      <dgm:t>
        <a:bodyPr/>
        <a:lstStyle/>
        <a:p>
          <a:pPr algn="ctr" rtl="1">
            <a:lnSpc>
              <a:spcPct val="100000"/>
            </a:lnSpc>
          </a:pPr>
          <a:r>
            <a:rPr lang="fa-IR" sz="1000" dirty="0">
              <a:cs typeface="B Lotus" panose="00000400000000000000" pitchFamily="2" charset="-78"/>
            </a:rPr>
            <a:t>با بیماری زمینه‌ای *</a:t>
          </a:r>
        </a:p>
      </dgm:t>
    </dgm:pt>
    <dgm:pt modelId="{8589881B-F478-4E04-952A-2C708C3D1B91}" type="parTrans" cxnId="{B8BAC41A-B477-4BBE-B678-E996E83B090D}">
      <dgm:prSet/>
      <dgm:spPr/>
      <dgm:t>
        <a:bodyPr/>
        <a:lstStyle/>
        <a:p>
          <a:pPr algn="ctr" rtl="1">
            <a:lnSpc>
              <a:spcPct val="100000"/>
            </a:lnSpc>
          </a:pPr>
          <a:endParaRPr lang="fa-IR" sz="1000">
            <a:cs typeface="B Lotus" panose="00000400000000000000" pitchFamily="2" charset="-78"/>
          </a:endParaRPr>
        </a:p>
      </dgm:t>
    </dgm:pt>
    <dgm:pt modelId="{65D07149-0167-4BDC-9E45-D34F4F224E48}" type="sibTrans" cxnId="{B8BAC41A-B477-4BBE-B678-E996E83B090D}">
      <dgm:prSet/>
      <dgm:spPr/>
      <dgm:t>
        <a:bodyPr/>
        <a:lstStyle/>
        <a:p>
          <a:pPr algn="ctr" rtl="1">
            <a:lnSpc>
              <a:spcPct val="100000"/>
            </a:lnSpc>
          </a:pPr>
          <a:endParaRPr lang="fa-IR" sz="1000">
            <a:cs typeface="B Lotus" panose="00000400000000000000" pitchFamily="2" charset="-78"/>
          </a:endParaRPr>
        </a:p>
      </dgm:t>
    </dgm:pt>
    <dgm:pt modelId="{D29B6F05-29AE-4431-83C1-B1B32017FA51}">
      <dgm:prSet custT="1"/>
      <dgm:spPr/>
      <dgm:t>
        <a:bodyPr/>
        <a:lstStyle/>
        <a:p>
          <a:pPr algn="ctr" rtl="1">
            <a:lnSpc>
              <a:spcPct val="100000"/>
            </a:lnSpc>
          </a:pPr>
          <a:r>
            <a:rPr lang="fa-IR" sz="1000" dirty="0">
              <a:cs typeface="B Lotus" panose="00000400000000000000" pitchFamily="2" charset="-78"/>
            </a:rPr>
            <a:t>بدون بیماری زمینه‌ای</a:t>
          </a:r>
        </a:p>
      </dgm:t>
    </dgm:pt>
    <dgm:pt modelId="{8128389D-B092-4075-9AFF-D1AC71B899F9}" type="parTrans" cxnId="{1813EDC6-1573-4612-98AE-C44A990CEC68}">
      <dgm:prSet/>
      <dgm:spPr/>
      <dgm:t>
        <a:bodyPr/>
        <a:lstStyle/>
        <a:p>
          <a:pPr algn="ctr" rtl="1">
            <a:lnSpc>
              <a:spcPct val="100000"/>
            </a:lnSpc>
          </a:pPr>
          <a:endParaRPr lang="fa-IR" sz="1000">
            <a:cs typeface="B Lotus" panose="00000400000000000000" pitchFamily="2" charset="-78"/>
          </a:endParaRPr>
        </a:p>
      </dgm:t>
    </dgm:pt>
    <dgm:pt modelId="{C037A826-367B-48D6-AD8D-33AF487CA77F}" type="sibTrans" cxnId="{1813EDC6-1573-4612-98AE-C44A990CEC68}">
      <dgm:prSet/>
      <dgm:spPr/>
      <dgm:t>
        <a:bodyPr/>
        <a:lstStyle/>
        <a:p>
          <a:pPr algn="ctr" rtl="1">
            <a:lnSpc>
              <a:spcPct val="100000"/>
            </a:lnSpc>
          </a:pPr>
          <a:endParaRPr lang="fa-IR" sz="1000">
            <a:cs typeface="B Lotus" panose="00000400000000000000" pitchFamily="2" charset="-78"/>
          </a:endParaRPr>
        </a:p>
      </dgm:t>
    </dgm:pt>
    <dgm:pt modelId="{FFEC8FCC-E500-4E21-9DCB-BEE6C55D751F}" type="pres">
      <dgm:prSet presAssocID="{B183A06D-548D-4D23-9FBC-2C86BF3FB02C}" presName="hierChild1" presStyleCnt="0">
        <dgm:presLayoutVars>
          <dgm:chPref val="1"/>
          <dgm:dir/>
          <dgm:animOne val="branch"/>
          <dgm:animLvl val="lvl"/>
          <dgm:resizeHandles/>
        </dgm:presLayoutVars>
      </dgm:prSet>
      <dgm:spPr/>
    </dgm:pt>
    <dgm:pt modelId="{5BDB6413-F89D-4024-8533-28B9A9CAFAB9}" type="pres">
      <dgm:prSet presAssocID="{855BF7B0-D2C3-4B95-804D-866D093DE111}" presName="hierRoot1" presStyleCnt="0"/>
      <dgm:spPr/>
    </dgm:pt>
    <dgm:pt modelId="{6666AEE2-0FD9-4E3A-BB82-F4FD7BA74882}" type="pres">
      <dgm:prSet presAssocID="{855BF7B0-D2C3-4B95-804D-866D093DE111}" presName="composite" presStyleCnt="0"/>
      <dgm:spPr/>
    </dgm:pt>
    <dgm:pt modelId="{67EC8697-BFF6-4C27-8F1B-D63F9FE800CC}" type="pres">
      <dgm:prSet presAssocID="{855BF7B0-D2C3-4B95-804D-866D093DE111}" presName="background" presStyleLbl="node0" presStyleIdx="0" presStyleCnt="1">
        <dgm:style>
          <a:lnRef idx="1">
            <a:schemeClr val="accent3"/>
          </a:lnRef>
          <a:fillRef idx="2">
            <a:schemeClr val="accent3"/>
          </a:fillRef>
          <a:effectRef idx="1">
            <a:schemeClr val="accent3"/>
          </a:effectRef>
          <a:fontRef idx="minor">
            <a:schemeClr val="dk1"/>
          </a:fontRef>
        </dgm:style>
      </dgm:prSet>
      <dgm:spPr/>
    </dgm:pt>
    <dgm:pt modelId="{A87A9107-B57A-4EAD-966D-C46BAE2959D6}" type="pres">
      <dgm:prSet presAssocID="{855BF7B0-D2C3-4B95-804D-866D093DE111}" presName="text" presStyleLbl="fgAcc0" presStyleIdx="0" presStyleCnt="1" custScaleX="471612" custScaleY="137114">
        <dgm:presLayoutVars>
          <dgm:chPref val="3"/>
        </dgm:presLayoutVars>
      </dgm:prSet>
      <dgm:spPr/>
    </dgm:pt>
    <dgm:pt modelId="{4730EDF9-83EE-40AE-AF3F-796C4D200AF5}" type="pres">
      <dgm:prSet presAssocID="{855BF7B0-D2C3-4B95-804D-866D093DE111}" presName="hierChild2" presStyleCnt="0"/>
      <dgm:spPr/>
    </dgm:pt>
    <dgm:pt modelId="{D1CBA015-59E5-44A7-B239-0917A2536F81}" type="pres">
      <dgm:prSet presAssocID="{AD1FB67E-64F7-4E27-8DC3-665F9B2A40A0}" presName="Name10" presStyleLbl="parChTrans1D2" presStyleIdx="0" presStyleCnt="5"/>
      <dgm:spPr/>
    </dgm:pt>
    <dgm:pt modelId="{6EAC74B0-EA9C-41E4-84E0-BD29065151B1}" type="pres">
      <dgm:prSet presAssocID="{3E1DD9CD-B870-4F32-99DB-2DE1724AC8BF}" presName="hierRoot2" presStyleCnt="0"/>
      <dgm:spPr/>
    </dgm:pt>
    <dgm:pt modelId="{AF93A95C-BCCD-467C-949D-18F61A55047D}" type="pres">
      <dgm:prSet presAssocID="{3E1DD9CD-B870-4F32-99DB-2DE1724AC8BF}" presName="composite2" presStyleCnt="0"/>
      <dgm:spPr/>
    </dgm:pt>
    <dgm:pt modelId="{CE3DB441-A0EE-4F98-A12D-DFD02B2F1D66}" type="pres">
      <dgm:prSet presAssocID="{3E1DD9CD-B870-4F32-99DB-2DE1724AC8BF}" presName="background2" presStyleLbl="node2" presStyleIdx="0" presStyleCnt="5">
        <dgm:style>
          <a:lnRef idx="1">
            <a:schemeClr val="accent4"/>
          </a:lnRef>
          <a:fillRef idx="3">
            <a:schemeClr val="accent4"/>
          </a:fillRef>
          <a:effectRef idx="2">
            <a:schemeClr val="accent4"/>
          </a:effectRef>
          <a:fontRef idx="minor">
            <a:schemeClr val="lt1"/>
          </a:fontRef>
        </dgm:style>
      </dgm:prSet>
      <dgm:spPr/>
    </dgm:pt>
    <dgm:pt modelId="{30082582-1808-439A-8790-B9BC05985AC1}" type="pres">
      <dgm:prSet presAssocID="{3E1DD9CD-B870-4F32-99DB-2DE1724AC8BF}" presName="text2" presStyleLbl="fgAcc2" presStyleIdx="0" presStyleCnt="5">
        <dgm:presLayoutVars>
          <dgm:chPref val="3"/>
        </dgm:presLayoutVars>
      </dgm:prSet>
      <dgm:spPr/>
    </dgm:pt>
    <dgm:pt modelId="{9A6CBEC5-3178-4A9D-900B-B059FCE35FDC}" type="pres">
      <dgm:prSet presAssocID="{3E1DD9CD-B870-4F32-99DB-2DE1724AC8BF}" presName="hierChild3" presStyleCnt="0"/>
      <dgm:spPr/>
    </dgm:pt>
    <dgm:pt modelId="{0E4DFD48-628B-4D0A-9A07-70E55EC6FB66}" type="pres">
      <dgm:prSet presAssocID="{F3726220-23AF-413D-B254-CAEE22DEAE22}" presName="Name17" presStyleLbl="parChTrans1D3" presStyleIdx="0" presStyleCnt="6"/>
      <dgm:spPr/>
    </dgm:pt>
    <dgm:pt modelId="{11E75582-C0D7-42AB-BC6C-5B2AA2A017B9}" type="pres">
      <dgm:prSet presAssocID="{2EF28E0F-48CA-4A78-9112-523B6B2B8A6D}" presName="hierRoot3" presStyleCnt="0"/>
      <dgm:spPr/>
    </dgm:pt>
    <dgm:pt modelId="{2ED2D7E6-0A51-4265-B4BC-CDDCD326DE38}" type="pres">
      <dgm:prSet presAssocID="{2EF28E0F-48CA-4A78-9112-523B6B2B8A6D}" presName="composite3" presStyleCnt="0"/>
      <dgm:spPr/>
    </dgm:pt>
    <dgm:pt modelId="{84A0D239-2C3C-4095-82EF-321C24A47E4E}" type="pres">
      <dgm:prSet presAssocID="{2EF28E0F-48CA-4A78-9112-523B6B2B8A6D}" presName="background3" presStyleLbl="node3" presStyleIdx="0" presStyleCnt="6"/>
      <dgm:spPr/>
    </dgm:pt>
    <dgm:pt modelId="{69BA9A57-FEA7-4066-ACB1-E3DD1C703219}" type="pres">
      <dgm:prSet presAssocID="{2EF28E0F-48CA-4A78-9112-523B6B2B8A6D}" presName="text3" presStyleLbl="fgAcc3" presStyleIdx="0" presStyleCnt="6" custScaleY="195015">
        <dgm:presLayoutVars>
          <dgm:chPref val="3"/>
        </dgm:presLayoutVars>
      </dgm:prSet>
      <dgm:spPr/>
    </dgm:pt>
    <dgm:pt modelId="{963A7C3B-373F-46B5-A02F-CAD460A63227}" type="pres">
      <dgm:prSet presAssocID="{2EF28E0F-48CA-4A78-9112-523B6B2B8A6D}" presName="hierChild4" presStyleCnt="0"/>
      <dgm:spPr/>
    </dgm:pt>
    <dgm:pt modelId="{FB1FF991-8465-433B-8BE2-8830AA1316EA}" type="pres">
      <dgm:prSet presAssocID="{01AA3ABE-C7B0-4421-9941-CF4F15C4014C}" presName="Name10" presStyleLbl="parChTrans1D2" presStyleIdx="1" presStyleCnt="5"/>
      <dgm:spPr/>
    </dgm:pt>
    <dgm:pt modelId="{16288411-2676-4610-A53E-8B60557AD019}" type="pres">
      <dgm:prSet presAssocID="{39DCDAE2-6D4A-4545-B0B0-6933D07D5320}" presName="hierRoot2" presStyleCnt="0"/>
      <dgm:spPr/>
    </dgm:pt>
    <dgm:pt modelId="{0148BAE6-EFB4-4AA5-887D-257B3A0465E3}" type="pres">
      <dgm:prSet presAssocID="{39DCDAE2-6D4A-4545-B0B0-6933D07D5320}" presName="composite2" presStyleCnt="0"/>
      <dgm:spPr/>
    </dgm:pt>
    <dgm:pt modelId="{3AF8C5ED-5903-4409-9C8B-9E3C35EFF553}" type="pres">
      <dgm:prSet presAssocID="{39DCDAE2-6D4A-4545-B0B0-6933D07D5320}" presName="background2" presStyleLbl="node2" presStyleIdx="1" presStyleCnt="5">
        <dgm:style>
          <a:lnRef idx="1">
            <a:schemeClr val="accent4"/>
          </a:lnRef>
          <a:fillRef idx="3">
            <a:schemeClr val="accent4"/>
          </a:fillRef>
          <a:effectRef idx="2">
            <a:schemeClr val="accent4"/>
          </a:effectRef>
          <a:fontRef idx="minor">
            <a:schemeClr val="lt1"/>
          </a:fontRef>
        </dgm:style>
      </dgm:prSet>
      <dgm:spPr/>
    </dgm:pt>
    <dgm:pt modelId="{7FA67DC9-C2C7-4CAC-84B7-4DA61E2F9DBD}" type="pres">
      <dgm:prSet presAssocID="{39DCDAE2-6D4A-4545-B0B0-6933D07D5320}" presName="text2" presStyleLbl="fgAcc2" presStyleIdx="1" presStyleCnt="5" custScaleY="211575">
        <dgm:presLayoutVars>
          <dgm:chPref val="3"/>
        </dgm:presLayoutVars>
      </dgm:prSet>
      <dgm:spPr/>
    </dgm:pt>
    <dgm:pt modelId="{A43194B0-C3B0-41E5-9CD8-515E473E80B7}" type="pres">
      <dgm:prSet presAssocID="{39DCDAE2-6D4A-4545-B0B0-6933D07D5320}" presName="hierChild3" presStyleCnt="0"/>
      <dgm:spPr/>
    </dgm:pt>
    <dgm:pt modelId="{42DEF85F-9B8D-4FF8-98B3-A3BAA7AF25DA}" type="pres">
      <dgm:prSet presAssocID="{F5FF4650-A4C4-45C4-9F82-CA9F96A05087}" presName="Name17" presStyleLbl="parChTrans1D3" presStyleIdx="1" presStyleCnt="6"/>
      <dgm:spPr/>
    </dgm:pt>
    <dgm:pt modelId="{F6082424-FFD6-4A36-B53E-252CD14181BC}" type="pres">
      <dgm:prSet presAssocID="{B7AC4252-D968-4C66-9041-2EAB1D5F62F9}" presName="hierRoot3" presStyleCnt="0"/>
      <dgm:spPr/>
    </dgm:pt>
    <dgm:pt modelId="{3444E4A2-0EDB-4BA6-94BE-0BD492EBABE5}" type="pres">
      <dgm:prSet presAssocID="{B7AC4252-D968-4C66-9041-2EAB1D5F62F9}" presName="composite3" presStyleCnt="0"/>
      <dgm:spPr/>
    </dgm:pt>
    <dgm:pt modelId="{87984651-A9DA-4C15-8FDA-4E8C1CA9F034}" type="pres">
      <dgm:prSet presAssocID="{B7AC4252-D968-4C66-9041-2EAB1D5F62F9}" presName="background3" presStyleLbl="node3" presStyleIdx="1" presStyleCnt="6"/>
      <dgm:spPr/>
    </dgm:pt>
    <dgm:pt modelId="{5BDAEA30-30E4-402A-9C92-0CED334A2E54}" type="pres">
      <dgm:prSet presAssocID="{B7AC4252-D968-4C66-9041-2EAB1D5F62F9}" presName="text3" presStyleLbl="fgAcc3" presStyleIdx="1" presStyleCnt="6" custScaleY="185452">
        <dgm:presLayoutVars>
          <dgm:chPref val="3"/>
        </dgm:presLayoutVars>
      </dgm:prSet>
      <dgm:spPr/>
    </dgm:pt>
    <dgm:pt modelId="{871B3236-4C37-49A7-A4AB-19668DDF3FC8}" type="pres">
      <dgm:prSet presAssocID="{B7AC4252-D968-4C66-9041-2EAB1D5F62F9}" presName="hierChild4" presStyleCnt="0"/>
      <dgm:spPr/>
    </dgm:pt>
    <dgm:pt modelId="{D49BEB66-EA0A-45FE-8BDF-DB98CAF7F121}" type="pres">
      <dgm:prSet presAssocID="{679F6747-71F6-4A1C-A293-4BBA02BC2841}" presName="Name10" presStyleLbl="parChTrans1D2" presStyleIdx="2" presStyleCnt="5"/>
      <dgm:spPr/>
    </dgm:pt>
    <dgm:pt modelId="{B62750FF-BF3B-4323-B302-68291E84C107}" type="pres">
      <dgm:prSet presAssocID="{66DF9AF5-02DA-419D-9D50-1BBD3928B55C}" presName="hierRoot2" presStyleCnt="0"/>
      <dgm:spPr/>
    </dgm:pt>
    <dgm:pt modelId="{59176505-5377-490F-9AC6-B1DA759597B1}" type="pres">
      <dgm:prSet presAssocID="{66DF9AF5-02DA-419D-9D50-1BBD3928B55C}" presName="composite2" presStyleCnt="0"/>
      <dgm:spPr/>
    </dgm:pt>
    <dgm:pt modelId="{B8F218E8-0E4D-4EAA-8E71-F4DBB581DBB8}" type="pres">
      <dgm:prSet presAssocID="{66DF9AF5-02DA-419D-9D50-1BBD3928B55C}" presName="background2" presStyleLbl="node2" presStyleIdx="2" presStyleCnt="5">
        <dgm:style>
          <a:lnRef idx="1">
            <a:schemeClr val="accent4"/>
          </a:lnRef>
          <a:fillRef idx="3">
            <a:schemeClr val="accent4"/>
          </a:fillRef>
          <a:effectRef idx="2">
            <a:schemeClr val="accent4"/>
          </a:effectRef>
          <a:fontRef idx="minor">
            <a:schemeClr val="lt1"/>
          </a:fontRef>
        </dgm:style>
      </dgm:prSet>
      <dgm:spPr/>
    </dgm:pt>
    <dgm:pt modelId="{4D3539CA-04ED-4790-9A13-A01CCC7B0C5F}" type="pres">
      <dgm:prSet presAssocID="{66DF9AF5-02DA-419D-9D50-1BBD3928B55C}" presName="text2" presStyleLbl="fgAcc2" presStyleIdx="2" presStyleCnt="5" custScaleY="267831">
        <dgm:presLayoutVars>
          <dgm:chPref val="3"/>
        </dgm:presLayoutVars>
      </dgm:prSet>
      <dgm:spPr/>
    </dgm:pt>
    <dgm:pt modelId="{51ED5085-8AA5-4C4C-A127-44F1A0A134B8}" type="pres">
      <dgm:prSet presAssocID="{66DF9AF5-02DA-419D-9D50-1BBD3928B55C}" presName="hierChild3" presStyleCnt="0"/>
      <dgm:spPr/>
    </dgm:pt>
    <dgm:pt modelId="{7DC79BA0-9750-4CD1-9627-59FF36165763}" type="pres">
      <dgm:prSet presAssocID="{32BDAC3C-C57D-461C-B2A1-13F8FC214053}" presName="Name17" presStyleLbl="parChTrans1D3" presStyleIdx="2" presStyleCnt="6"/>
      <dgm:spPr/>
    </dgm:pt>
    <dgm:pt modelId="{498BA3AA-D370-4E91-BF27-B5C0B7ED9D9D}" type="pres">
      <dgm:prSet presAssocID="{55E137B4-BC84-4E4C-87CA-4EB1C4893376}" presName="hierRoot3" presStyleCnt="0"/>
      <dgm:spPr/>
    </dgm:pt>
    <dgm:pt modelId="{39124E4C-A826-4802-8314-4FDCE8D7BD11}" type="pres">
      <dgm:prSet presAssocID="{55E137B4-BC84-4E4C-87CA-4EB1C4893376}" presName="composite3" presStyleCnt="0"/>
      <dgm:spPr/>
    </dgm:pt>
    <dgm:pt modelId="{C8BF615A-591F-4CDE-8CE1-53F3D88D9E48}" type="pres">
      <dgm:prSet presAssocID="{55E137B4-BC84-4E4C-87CA-4EB1C4893376}" presName="background3" presStyleLbl="node3" presStyleIdx="2" presStyleCnt="6"/>
      <dgm:spPr/>
    </dgm:pt>
    <dgm:pt modelId="{2F1BEB91-93E3-4943-9CD5-B915D30B3F25}" type="pres">
      <dgm:prSet presAssocID="{55E137B4-BC84-4E4C-87CA-4EB1C4893376}" presName="text3" presStyleLbl="fgAcc3" presStyleIdx="2" presStyleCnt="6">
        <dgm:presLayoutVars>
          <dgm:chPref val="3"/>
        </dgm:presLayoutVars>
      </dgm:prSet>
      <dgm:spPr/>
    </dgm:pt>
    <dgm:pt modelId="{3D967DBC-7DDD-4068-A2AA-D155EF673FBF}" type="pres">
      <dgm:prSet presAssocID="{55E137B4-BC84-4E4C-87CA-4EB1C4893376}" presName="hierChild4" presStyleCnt="0"/>
      <dgm:spPr/>
    </dgm:pt>
    <dgm:pt modelId="{7EE39721-E256-4FC5-84EE-781A4D5701AC}" type="pres">
      <dgm:prSet presAssocID="{EB45F374-1EB9-4E73-8148-641BF72168FB}" presName="Name10" presStyleLbl="parChTrans1D2" presStyleIdx="3" presStyleCnt="5"/>
      <dgm:spPr/>
    </dgm:pt>
    <dgm:pt modelId="{E6380B6E-4991-4D60-B3C9-118B95AEC61A}" type="pres">
      <dgm:prSet presAssocID="{168391ED-8F5A-4A00-AB9B-272F771BF0AB}" presName="hierRoot2" presStyleCnt="0"/>
      <dgm:spPr/>
    </dgm:pt>
    <dgm:pt modelId="{89DEC060-2B93-4611-BDDC-BE6F358AF7E4}" type="pres">
      <dgm:prSet presAssocID="{168391ED-8F5A-4A00-AB9B-272F771BF0AB}" presName="composite2" presStyleCnt="0"/>
      <dgm:spPr/>
    </dgm:pt>
    <dgm:pt modelId="{469639F3-55D8-433A-90BB-18860EC3A5F5}" type="pres">
      <dgm:prSet presAssocID="{168391ED-8F5A-4A00-AB9B-272F771BF0AB}" presName="background2" presStyleLbl="node2" presStyleIdx="3" presStyleCnt="5">
        <dgm:style>
          <a:lnRef idx="1">
            <a:schemeClr val="accent4"/>
          </a:lnRef>
          <a:fillRef idx="3">
            <a:schemeClr val="accent4"/>
          </a:fillRef>
          <a:effectRef idx="2">
            <a:schemeClr val="accent4"/>
          </a:effectRef>
          <a:fontRef idx="minor">
            <a:schemeClr val="lt1"/>
          </a:fontRef>
        </dgm:style>
      </dgm:prSet>
      <dgm:spPr/>
    </dgm:pt>
    <dgm:pt modelId="{BF201EAC-DFFA-4FDF-BD36-9C355DCE9BCD}" type="pres">
      <dgm:prSet presAssocID="{168391ED-8F5A-4A00-AB9B-272F771BF0AB}" presName="text2" presStyleLbl="fgAcc2" presStyleIdx="3" presStyleCnt="5" custScaleY="298104">
        <dgm:presLayoutVars>
          <dgm:chPref val="3"/>
        </dgm:presLayoutVars>
      </dgm:prSet>
      <dgm:spPr/>
    </dgm:pt>
    <dgm:pt modelId="{B957D2F8-780C-4757-94A2-508F67748803}" type="pres">
      <dgm:prSet presAssocID="{168391ED-8F5A-4A00-AB9B-272F771BF0AB}" presName="hierChild3" presStyleCnt="0"/>
      <dgm:spPr/>
    </dgm:pt>
    <dgm:pt modelId="{401217FD-66FB-4911-AC16-540FA6BFA45F}" type="pres">
      <dgm:prSet presAssocID="{40009A22-BE91-4C55-9F7F-16666BFA644C}" presName="Name17" presStyleLbl="parChTrans1D3" presStyleIdx="3" presStyleCnt="6"/>
      <dgm:spPr/>
    </dgm:pt>
    <dgm:pt modelId="{AE6BB200-5106-47B6-BA18-BF3D4015153B}" type="pres">
      <dgm:prSet presAssocID="{A80D525E-C67F-41F5-8B1B-46D793EEC359}" presName="hierRoot3" presStyleCnt="0"/>
      <dgm:spPr/>
    </dgm:pt>
    <dgm:pt modelId="{00E10AC3-A72F-4DC8-A1F3-004BC57ECC8C}" type="pres">
      <dgm:prSet presAssocID="{A80D525E-C67F-41F5-8B1B-46D793EEC359}" presName="composite3" presStyleCnt="0"/>
      <dgm:spPr/>
    </dgm:pt>
    <dgm:pt modelId="{9D12AC63-CBD5-4041-92E8-F9765C037BA7}" type="pres">
      <dgm:prSet presAssocID="{A80D525E-C67F-41F5-8B1B-46D793EEC359}" presName="background3" presStyleLbl="node3" presStyleIdx="3" presStyleCnt="6">
        <dgm:style>
          <a:lnRef idx="1">
            <a:schemeClr val="accent4"/>
          </a:lnRef>
          <a:fillRef idx="3">
            <a:schemeClr val="accent4"/>
          </a:fillRef>
          <a:effectRef idx="2">
            <a:schemeClr val="accent4"/>
          </a:effectRef>
          <a:fontRef idx="minor">
            <a:schemeClr val="lt1"/>
          </a:fontRef>
        </dgm:style>
      </dgm:prSet>
      <dgm:spPr/>
    </dgm:pt>
    <dgm:pt modelId="{012C7A7A-E9E7-4D57-B73D-076C37D749F0}" type="pres">
      <dgm:prSet presAssocID="{A80D525E-C67F-41F5-8B1B-46D793EEC359}" presName="text3" presStyleLbl="fgAcc3" presStyleIdx="3" presStyleCnt="6">
        <dgm:presLayoutVars>
          <dgm:chPref val="3"/>
        </dgm:presLayoutVars>
      </dgm:prSet>
      <dgm:spPr/>
    </dgm:pt>
    <dgm:pt modelId="{B8282C65-5552-4A6F-9BD0-C22F37595145}" type="pres">
      <dgm:prSet presAssocID="{A80D525E-C67F-41F5-8B1B-46D793EEC359}" presName="hierChild4" presStyleCnt="0"/>
      <dgm:spPr/>
    </dgm:pt>
    <dgm:pt modelId="{FB68B42C-E570-4FB6-9A1A-21C3F5D2F7E3}" type="pres">
      <dgm:prSet presAssocID="{9CEE9633-16D5-441D-A4F0-D191CBC8F324}" presName="Name10" presStyleLbl="parChTrans1D2" presStyleIdx="4" presStyleCnt="5"/>
      <dgm:spPr/>
    </dgm:pt>
    <dgm:pt modelId="{521D3115-65F7-48E2-9E89-341376E29EF8}" type="pres">
      <dgm:prSet presAssocID="{CBC98B40-41DE-4E1A-B8A4-7EC38F8AA5DD}" presName="hierRoot2" presStyleCnt="0"/>
      <dgm:spPr/>
    </dgm:pt>
    <dgm:pt modelId="{651CDDF1-5831-4C10-931E-FBBCE0179815}" type="pres">
      <dgm:prSet presAssocID="{CBC98B40-41DE-4E1A-B8A4-7EC38F8AA5DD}" presName="composite2" presStyleCnt="0"/>
      <dgm:spPr/>
    </dgm:pt>
    <dgm:pt modelId="{FFF37F11-FC3E-48D2-B711-7C003F01D18D}" type="pres">
      <dgm:prSet presAssocID="{CBC98B40-41DE-4E1A-B8A4-7EC38F8AA5DD}" presName="background2" presStyleLbl="node2" presStyleIdx="4" presStyleCnt="5">
        <dgm:style>
          <a:lnRef idx="1">
            <a:schemeClr val="accent4"/>
          </a:lnRef>
          <a:fillRef idx="3">
            <a:schemeClr val="accent4"/>
          </a:fillRef>
          <a:effectRef idx="2">
            <a:schemeClr val="accent4"/>
          </a:effectRef>
          <a:fontRef idx="minor">
            <a:schemeClr val="lt1"/>
          </a:fontRef>
        </dgm:style>
      </dgm:prSet>
      <dgm:spPr/>
    </dgm:pt>
    <dgm:pt modelId="{4B516A1D-BC62-4BE9-BEC3-9F315C18F4B9}" type="pres">
      <dgm:prSet presAssocID="{CBC98B40-41DE-4E1A-B8A4-7EC38F8AA5DD}" presName="text2" presStyleLbl="fgAcc2" presStyleIdx="4" presStyleCnt="5" custScaleX="279313">
        <dgm:presLayoutVars>
          <dgm:chPref val="3"/>
        </dgm:presLayoutVars>
      </dgm:prSet>
      <dgm:spPr/>
    </dgm:pt>
    <dgm:pt modelId="{7A8AE74E-5C70-4D41-ACD0-8904EC017236}" type="pres">
      <dgm:prSet presAssocID="{CBC98B40-41DE-4E1A-B8A4-7EC38F8AA5DD}" presName="hierChild3" presStyleCnt="0"/>
      <dgm:spPr/>
    </dgm:pt>
    <dgm:pt modelId="{B9B15EDA-1215-4475-ABA9-299B01447BD7}" type="pres">
      <dgm:prSet presAssocID="{8589881B-F478-4E04-952A-2C708C3D1B91}" presName="Name17" presStyleLbl="parChTrans1D3" presStyleIdx="4" presStyleCnt="6"/>
      <dgm:spPr/>
    </dgm:pt>
    <dgm:pt modelId="{AD5DADC3-98A9-48EB-B575-A50389D85A55}" type="pres">
      <dgm:prSet presAssocID="{BE51455A-FB5C-402D-8E9F-0E8361D3A568}" presName="hierRoot3" presStyleCnt="0"/>
      <dgm:spPr/>
    </dgm:pt>
    <dgm:pt modelId="{F7ACD623-AC61-40FA-A670-5632ADF06272}" type="pres">
      <dgm:prSet presAssocID="{BE51455A-FB5C-402D-8E9F-0E8361D3A568}" presName="composite3" presStyleCnt="0"/>
      <dgm:spPr/>
    </dgm:pt>
    <dgm:pt modelId="{B1C56809-4E06-4C9A-94AB-0B9E124E7BD4}" type="pres">
      <dgm:prSet presAssocID="{BE51455A-FB5C-402D-8E9F-0E8361D3A568}" presName="background3" presStyleLbl="node3" presStyleIdx="4" presStyleCnt="6">
        <dgm:style>
          <a:lnRef idx="1">
            <a:schemeClr val="accent4"/>
          </a:lnRef>
          <a:fillRef idx="3">
            <a:schemeClr val="accent4"/>
          </a:fillRef>
          <a:effectRef idx="2">
            <a:schemeClr val="accent4"/>
          </a:effectRef>
          <a:fontRef idx="minor">
            <a:schemeClr val="lt1"/>
          </a:fontRef>
        </dgm:style>
      </dgm:prSet>
      <dgm:spPr/>
    </dgm:pt>
    <dgm:pt modelId="{6CDF7FD8-2825-44C7-8C4D-32BED168B385}" type="pres">
      <dgm:prSet presAssocID="{BE51455A-FB5C-402D-8E9F-0E8361D3A568}" presName="text3" presStyleLbl="fgAcc3" presStyleIdx="4" presStyleCnt="6">
        <dgm:presLayoutVars>
          <dgm:chPref val="3"/>
        </dgm:presLayoutVars>
      </dgm:prSet>
      <dgm:spPr/>
    </dgm:pt>
    <dgm:pt modelId="{74864913-7885-4119-BE5E-A39820A3B45A}" type="pres">
      <dgm:prSet presAssocID="{BE51455A-FB5C-402D-8E9F-0E8361D3A568}" presName="hierChild4" presStyleCnt="0"/>
      <dgm:spPr/>
    </dgm:pt>
    <dgm:pt modelId="{DF78048E-D9A4-4329-B8FF-B4632312C6B9}" type="pres">
      <dgm:prSet presAssocID="{77761985-FD24-4E49-91B8-E9C5DDC22D2E}" presName="Name23" presStyleLbl="parChTrans1D4" presStyleIdx="0" presStyleCnt="2"/>
      <dgm:spPr/>
    </dgm:pt>
    <dgm:pt modelId="{D3F25EDF-37D4-4201-A0A1-CDD39136E70A}" type="pres">
      <dgm:prSet presAssocID="{5FB57BA8-8F26-4FD1-BCBC-82C2084C615B}" presName="hierRoot4" presStyleCnt="0"/>
      <dgm:spPr/>
    </dgm:pt>
    <dgm:pt modelId="{80B14784-676D-4BB0-9D27-0F057554797F}" type="pres">
      <dgm:prSet presAssocID="{5FB57BA8-8F26-4FD1-BCBC-82C2084C615B}" presName="composite4" presStyleCnt="0"/>
      <dgm:spPr/>
    </dgm:pt>
    <dgm:pt modelId="{67D9A793-C94E-4CB9-9E67-5B6073F1C033}" type="pres">
      <dgm:prSet presAssocID="{5FB57BA8-8F26-4FD1-BCBC-82C2084C615B}" presName="background4" presStyleLbl="node4" presStyleIdx="0" presStyleCnt="2"/>
      <dgm:spPr/>
    </dgm:pt>
    <dgm:pt modelId="{6DF71B5C-73DC-4379-85BA-7BF8B6B85E65}" type="pres">
      <dgm:prSet presAssocID="{5FB57BA8-8F26-4FD1-BCBC-82C2084C615B}" presName="text4" presStyleLbl="fgAcc4" presStyleIdx="0" presStyleCnt="2" custScaleX="131643">
        <dgm:presLayoutVars>
          <dgm:chPref val="3"/>
        </dgm:presLayoutVars>
      </dgm:prSet>
      <dgm:spPr/>
    </dgm:pt>
    <dgm:pt modelId="{C7BFE958-3D7E-42BD-BFC1-9FE0D6D53014}" type="pres">
      <dgm:prSet presAssocID="{5FB57BA8-8F26-4FD1-BCBC-82C2084C615B}" presName="hierChild5" presStyleCnt="0"/>
      <dgm:spPr/>
    </dgm:pt>
    <dgm:pt modelId="{364E6C14-22B4-4CCC-A24D-DDEEE294A5F4}" type="pres">
      <dgm:prSet presAssocID="{8128389D-B092-4075-9AFF-D1AC71B899F9}" presName="Name17" presStyleLbl="parChTrans1D3" presStyleIdx="5" presStyleCnt="6"/>
      <dgm:spPr/>
    </dgm:pt>
    <dgm:pt modelId="{3D1B58BB-4C10-43F4-9E96-95788212A954}" type="pres">
      <dgm:prSet presAssocID="{D29B6F05-29AE-4431-83C1-B1B32017FA51}" presName="hierRoot3" presStyleCnt="0"/>
      <dgm:spPr/>
    </dgm:pt>
    <dgm:pt modelId="{ABF89C9C-0DCE-44F9-A6B2-5B54CCE62A7E}" type="pres">
      <dgm:prSet presAssocID="{D29B6F05-29AE-4431-83C1-B1B32017FA51}" presName="composite3" presStyleCnt="0"/>
      <dgm:spPr/>
    </dgm:pt>
    <dgm:pt modelId="{99BC2E18-D498-4800-984E-595FF0D476F3}" type="pres">
      <dgm:prSet presAssocID="{D29B6F05-29AE-4431-83C1-B1B32017FA51}" presName="background3" presStyleLbl="node3" presStyleIdx="5" presStyleCnt="6">
        <dgm:style>
          <a:lnRef idx="1">
            <a:schemeClr val="accent4"/>
          </a:lnRef>
          <a:fillRef idx="3">
            <a:schemeClr val="accent4"/>
          </a:fillRef>
          <a:effectRef idx="2">
            <a:schemeClr val="accent4"/>
          </a:effectRef>
          <a:fontRef idx="minor">
            <a:schemeClr val="lt1"/>
          </a:fontRef>
        </dgm:style>
      </dgm:prSet>
      <dgm:spPr/>
    </dgm:pt>
    <dgm:pt modelId="{065C2206-5DDD-4B60-AEE7-5E5607B3B161}" type="pres">
      <dgm:prSet presAssocID="{D29B6F05-29AE-4431-83C1-B1B32017FA51}" presName="text3" presStyleLbl="fgAcc3" presStyleIdx="5" presStyleCnt="6" custScaleX="86803" custScaleY="122845">
        <dgm:presLayoutVars>
          <dgm:chPref val="3"/>
        </dgm:presLayoutVars>
      </dgm:prSet>
      <dgm:spPr/>
    </dgm:pt>
    <dgm:pt modelId="{11ACA239-BD44-4A32-8905-9A22FE081D44}" type="pres">
      <dgm:prSet presAssocID="{D29B6F05-29AE-4431-83C1-B1B32017FA51}" presName="hierChild4" presStyleCnt="0"/>
      <dgm:spPr/>
    </dgm:pt>
    <dgm:pt modelId="{804A30E3-4282-4793-8ADD-A4E8C7FCF7F0}" type="pres">
      <dgm:prSet presAssocID="{AE0C7160-719D-4DC7-8C3D-1F97BB4B7E70}" presName="Name23" presStyleLbl="parChTrans1D4" presStyleIdx="1" presStyleCnt="2"/>
      <dgm:spPr/>
    </dgm:pt>
    <dgm:pt modelId="{7ACD7D7A-94A3-4DE9-B43D-87A0DA010AC3}" type="pres">
      <dgm:prSet presAssocID="{86F2DCE3-099B-4893-9E07-9C0FE71EE33D}" presName="hierRoot4" presStyleCnt="0"/>
      <dgm:spPr/>
    </dgm:pt>
    <dgm:pt modelId="{CFB0FE51-F510-4577-A8DD-46FF9BECDFED}" type="pres">
      <dgm:prSet presAssocID="{86F2DCE3-099B-4893-9E07-9C0FE71EE33D}" presName="composite4" presStyleCnt="0"/>
      <dgm:spPr/>
    </dgm:pt>
    <dgm:pt modelId="{BAF6D21E-70D1-4AED-90AC-1A3E2F7F9F08}" type="pres">
      <dgm:prSet presAssocID="{86F2DCE3-099B-4893-9E07-9C0FE71EE33D}" presName="background4" presStyleLbl="node4" presStyleIdx="1" presStyleCnt="2"/>
      <dgm:spPr/>
    </dgm:pt>
    <dgm:pt modelId="{3C127A9F-6DB0-4497-BE21-DE7CB002CDA7}" type="pres">
      <dgm:prSet presAssocID="{86F2DCE3-099B-4893-9E07-9C0FE71EE33D}" presName="text4" presStyleLbl="fgAcc4" presStyleIdx="1" presStyleCnt="2" custLinFactNeighborY="-11643">
        <dgm:presLayoutVars>
          <dgm:chPref val="3"/>
        </dgm:presLayoutVars>
      </dgm:prSet>
      <dgm:spPr/>
    </dgm:pt>
    <dgm:pt modelId="{E7C2047F-4E0E-4EA8-B305-8B1702BD4023}" type="pres">
      <dgm:prSet presAssocID="{86F2DCE3-099B-4893-9E07-9C0FE71EE33D}" presName="hierChild5" presStyleCnt="0"/>
      <dgm:spPr/>
    </dgm:pt>
  </dgm:ptLst>
  <dgm:cxnLst>
    <dgm:cxn modelId="{D536BF08-E59A-4014-A492-84CA1FDBF01E}" type="presOf" srcId="{3E1DD9CD-B870-4F32-99DB-2DE1724AC8BF}" destId="{30082582-1808-439A-8790-B9BC05985AC1}" srcOrd="0" destOrd="0" presId="urn:microsoft.com/office/officeart/2005/8/layout/hierarchy1"/>
    <dgm:cxn modelId="{C13D3C0B-17CF-498B-8839-C1EA192E644C}" srcId="{168391ED-8F5A-4A00-AB9B-272F771BF0AB}" destId="{A80D525E-C67F-41F5-8B1B-46D793EEC359}" srcOrd="0" destOrd="0" parTransId="{40009A22-BE91-4C55-9F7F-16666BFA644C}" sibTransId="{6955F175-2137-4A8A-BAFE-8082C41D30B8}"/>
    <dgm:cxn modelId="{6988500E-422E-4035-9CA2-170AA7D6A493}" type="presOf" srcId="{855BF7B0-D2C3-4B95-804D-866D093DE111}" destId="{A87A9107-B57A-4EAD-966D-C46BAE2959D6}" srcOrd="0" destOrd="0" presId="urn:microsoft.com/office/officeart/2005/8/layout/hierarchy1"/>
    <dgm:cxn modelId="{D9291913-056E-4035-BFD8-06F7F0FCF83C}" type="presOf" srcId="{86F2DCE3-099B-4893-9E07-9C0FE71EE33D}" destId="{3C127A9F-6DB0-4497-BE21-DE7CB002CDA7}" srcOrd="0" destOrd="0" presId="urn:microsoft.com/office/officeart/2005/8/layout/hierarchy1"/>
    <dgm:cxn modelId="{E601B315-4C9B-40A7-94A2-A94F2F922E5C}" type="presOf" srcId="{40009A22-BE91-4C55-9F7F-16666BFA644C}" destId="{401217FD-66FB-4911-AC16-540FA6BFA45F}" srcOrd="0" destOrd="0" presId="urn:microsoft.com/office/officeart/2005/8/layout/hierarchy1"/>
    <dgm:cxn modelId="{B8BAC41A-B477-4BBE-B678-E996E83B090D}" srcId="{CBC98B40-41DE-4E1A-B8A4-7EC38F8AA5DD}" destId="{BE51455A-FB5C-402D-8E9F-0E8361D3A568}" srcOrd="0" destOrd="0" parTransId="{8589881B-F478-4E04-952A-2C708C3D1B91}" sibTransId="{65D07149-0167-4BDC-9E45-D34F4F224E48}"/>
    <dgm:cxn modelId="{BCEC671D-1DB6-4AC6-802C-D8D3D9FBDB53}" type="presOf" srcId="{55E137B4-BC84-4E4C-87CA-4EB1C4893376}" destId="{2F1BEB91-93E3-4943-9CD5-B915D30B3F25}" srcOrd="0" destOrd="0" presId="urn:microsoft.com/office/officeart/2005/8/layout/hierarchy1"/>
    <dgm:cxn modelId="{1AE8A31F-A038-44B9-94B5-31765DD7F445}" type="presOf" srcId="{77761985-FD24-4E49-91B8-E9C5DDC22D2E}" destId="{DF78048E-D9A4-4329-B8FF-B4632312C6B9}" srcOrd="0" destOrd="0" presId="urn:microsoft.com/office/officeart/2005/8/layout/hierarchy1"/>
    <dgm:cxn modelId="{557B6C23-49F6-4FB1-B22F-0BF29379BC38}" srcId="{BE51455A-FB5C-402D-8E9F-0E8361D3A568}" destId="{5FB57BA8-8F26-4FD1-BCBC-82C2084C615B}" srcOrd="0" destOrd="0" parTransId="{77761985-FD24-4E49-91B8-E9C5DDC22D2E}" sibTransId="{80CCF912-35EC-40CB-9692-80583A5D1CB3}"/>
    <dgm:cxn modelId="{CDC37124-1548-4106-8D6C-B52EE978760A}" srcId="{855BF7B0-D2C3-4B95-804D-866D093DE111}" destId="{39DCDAE2-6D4A-4545-B0B0-6933D07D5320}" srcOrd="1" destOrd="0" parTransId="{01AA3ABE-C7B0-4421-9941-CF4F15C4014C}" sibTransId="{D2CEFBE5-430E-4C6A-8BD3-0B424F53A4A2}"/>
    <dgm:cxn modelId="{5A3B8127-E9E7-4F69-845A-06D135152CE9}" srcId="{3E1DD9CD-B870-4F32-99DB-2DE1724AC8BF}" destId="{2EF28E0F-48CA-4A78-9112-523B6B2B8A6D}" srcOrd="0" destOrd="0" parTransId="{F3726220-23AF-413D-B254-CAEE22DEAE22}" sibTransId="{13342789-D4F4-4761-BE83-65DD1AD22A6A}"/>
    <dgm:cxn modelId="{6E16AE3C-34BC-4369-92FA-186CA20D6D18}" type="presOf" srcId="{168391ED-8F5A-4A00-AB9B-272F771BF0AB}" destId="{BF201EAC-DFFA-4FDF-BD36-9C355DCE9BCD}" srcOrd="0" destOrd="0" presId="urn:microsoft.com/office/officeart/2005/8/layout/hierarchy1"/>
    <dgm:cxn modelId="{D4159A40-26CF-449B-B5C1-6735D513B208}" type="presOf" srcId="{5FB57BA8-8F26-4FD1-BCBC-82C2084C615B}" destId="{6DF71B5C-73DC-4379-85BA-7BF8B6B85E65}" srcOrd="0" destOrd="0" presId="urn:microsoft.com/office/officeart/2005/8/layout/hierarchy1"/>
    <dgm:cxn modelId="{D2A99442-1D65-483C-8D1D-F82E817E3384}" type="presOf" srcId="{BE51455A-FB5C-402D-8E9F-0E8361D3A568}" destId="{6CDF7FD8-2825-44C7-8C4D-32BED168B385}" srcOrd="0" destOrd="0" presId="urn:microsoft.com/office/officeart/2005/8/layout/hierarchy1"/>
    <dgm:cxn modelId="{CBE2BD6F-ABA1-49EF-BBE9-A49BB43FB646}" type="presOf" srcId="{CBC98B40-41DE-4E1A-B8A4-7EC38F8AA5DD}" destId="{4B516A1D-BC62-4BE9-BEC3-9F315C18F4B9}" srcOrd="0" destOrd="0" presId="urn:microsoft.com/office/officeart/2005/8/layout/hierarchy1"/>
    <dgm:cxn modelId="{3EBB3A71-62E2-4FA2-9366-41ECBE8B5AA0}" type="presOf" srcId="{2EF28E0F-48CA-4A78-9112-523B6B2B8A6D}" destId="{69BA9A57-FEA7-4066-ACB1-E3DD1C703219}" srcOrd="0" destOrd="0" presId="urn:microsoft.com/office/officeart/2005/8/layout/hierarchy1"/>
    <dgm:cxn modelId="{5507DA72-C05A-4570-81E5-6F1148CBFE1C}" type="presOf" srcId="{39DCDAE2-6D4A-4545-B0B0-6933D07D5320}" destId="{7FA67DC9-C2C7-4CAC-84B7-4DA61E2F9DBD}" srcOrd="0" destOrd="0" presId="urn:microsoft.com/office/officeart/2005/8/layout/hierarchy1"/>
    <dgm:cxn modelId="{5C91FA75-60F3-4A60-A605-24D647402702}" type="presOf" srcId="{8589881B-F478-4E04-952A-2C708C3D1B91}" destId="{B9B15EDA-1215-4475-ABA9-299B01447BD7}" srcOrd="0" destOrd="0" presId="urn:microsoft.com/office/officeart/2005/8/layout/hierarchy1"/>
    <dgm:cxn modelId="{F54C3B79-E8C1-4B74-84B2-0B1AD2AA7DF5}" type="presOf" srcId="{EB45F374-1EB9-4E73-8148-641BF72168FB}" destId="{7EE39721-E256-4FC5-84EE-781A4D5701AC}" srcOrd="0" destOrd="0" presId="urn:microsoft.com/office/officeart/2005/8/layout/hierarchy1"/>
    <dgm:cxn modelId="{75E19B7D-CDDD-4CE8-AB80-A96DEDD7A609}" type="presOf" srcId="{AD1FB67E-64F7-4E27-8DC3-665F9B2A40A0}" destId="{D1CBA015-59E5-44A7-B239-0917A2536F81}" srcOrd="0" destOrd="0" presId="urn:microsoft.com/office/officeart/2005/8/layout/hierarchy1"/>
    <dgm:cxn modelId="{E839017E-1D64-446F-B516-ABE2A06641B6}" srcId="{D29B6F05-29AE-4431-83C1-B1B32017FA51}" destId="{86F2DCE3-099B-4893-9E07-9C0FE71EE33D}" srcOrd="0" destOrd="0" parTransId="{AE0C7160-719D-4DC7-8C3D-1F97BB4B7E70}" sibTransId="{962B05C8-0C59-4559-BE0B-11D32C70D0F0}"/>
    <dgm:cxn modelId="{FDD2FB82-10FB-4639-8E70-45A19A1428D2}" type="presOf" srcId="{01AA3ABE-C7B0-4421-9941-CF4F15C4014C}" destId="{FB1FF991-8465-433B-8BE2-8830AA1316EA}" srcOrd="0" destOrd="0" presId="urn:microsoft.com/office/officeart/2005/8/layout/hierarchy1"/>
    <dgm:cxn modelId="{230F888E-B3BC-49A0-8BBE-EC7E5BFE59DF}" srcId="{855BF7B0-D2C3-4B95-804D-866D093DE111}" destId="{CBC98B40-41DE-4E1A-B8A4-7EC38F8AA5DD}" srcOrd="4" destOrd="0" parTransId="{9CEE9633-16D5-441D-A4F0-D191CBC8F324}" sibTransId="{6FC3A2A7-D692-4AA5-AC92-6EB1B032680D}"/>
    <dgm:cxn modelId="{655A0291-58D0-45F5-860F-655103E5E697}" type="presOf" srcId="{AE0C7160-719D-4DC7-8C3D-1F97BB4B7E70}" destId="{804A30E3-4282-4793-8ADD-A4E8C7FCF7F0}" srcOrd="0" destOrd="0" presId="urn:microsoft.com/office/officeart/2005/8/layout/hierarchy1"/>
    <dgm:cxn modelId="{77068192-35B0-4269-83F3-733899B5A2CE}" type="presOf" srcId="{8128389D-B092-4075-9AFF-D1AC71B899F9}" destId="{364E6C14-22B4-4CCC-A24D-DDEEE294A5F4}" srcOrd="0" destOrd="0" presId="urn:microsoft.com/office/officeart/2005/8/layout/hierarchy1"/>
    <dgm:cxn modelId="{957D9A92-A0A6-4C95-BCAA-BDF320650807}" srcId="{855BF7B0-D2C3-4B95-804D-866D093DE111}" destId="{3E1DD9CD-B870-4F32-99DB-2DE1724AC8BF}" srcOrd="0" destOrd="0" parTransId="{AD1FB67E-64F7-4E27-8DC3-665F9B2A40A0}" sibTransId="{E8E2DC7A-8432-4619-AB59-AA03FEA62E95}"/>
    <dgm:cxn modelId="{0EDA83A2-3171-4A68-8346-C6508BDD82EB}" srcId="{B183A06D-548D-4D23-9FBC-2C86BF3FB02C}" destId="{855BF7B0-D2C3-4B95-804D-866D093DE111}" srcOrd="0" destOrd="0" parTransId="{E1D0BB45-A114-4151-99E0-D567424A5EBF}" sibTransId="{74A4F3AB-B7C8-4554-91F6-99DB6EFBA879}"/>
    <dgm:cxn modelId="{1F8E9FA7-1A91-4348-8F3D-2ED0157EAE76}" type="presOf" srcId="{D29B6F05-29AE-4431-83C1-B1B32017FA51}" destId="{065C2206-5DDD-4B60-AEE7-5E5607B3B161}" srcOrd="0" destOrd="0" presId="urn:microsoft.com/office/officeart/2005/8/layout/hierarchy1"/>
    <dgm:cxn modelId="{E4ECF1A8-E59C-4019-8AC0-CA8F2530CABB}" type="presOf" srcId="{B7AC4252-D968-4C66-9041-2EAB1D5F62F9}" destId="{5BDAEA30-30E4-402A-9C92-0CED334A2E54}" srcOrd="0" destOrd="0" presId="urn:microsoft.com/office/officeart/2005/8/layout/hierarchy1"/>
    <dgm:cxn modelId="{6809A2AE-CB82-4B5D-8F61-94ACBAF32279}" type="presOf" srcId="{F3726220-23AF-413D-B254-CAEE22DEAE22}" destId="{0E4DFD48-628B-4D0A-9A07-70E55EC6FB66}" srcOrd="0" destOrd="0" presId="urn:microsoft.com/office/officeart/2005/8/layout/hierarchy1"/>
    <dgm:cxn modelId="{7B5C84B3-23A3-4F80-A41E-8F5F358C180B}" srcId="{855BF7B0-D2C3-4B95-804D-866D093DE111}" destId="{66DF9AF5-02DA-419D-9D50-1BBD3928B55C}" srcOrd="2" destOrd="0" parTransId="{679F6747-71F6-4A1C-A293-4BBA02BC2841}" sibTransId="{AC06464E-7E4D-462C-96DC-63D7A1AB1F80}"/>
    <dgm:cxn modelId="{2CD165BB-9CE1-403D-B033-053999223CA4}" type="presOf" srcId="{66DF9AF5-02DA-419D-9D50-1BBD3928B55C}" destId="{4D3539CA-04ED-4790-9A13-A01CCC7B0C5F}" srcOrd="0" destOrd="0" presId="urn:microsoft.com/office/officeart/2005/8/layout/hierarchy1"/>
    <dgm:cxn modelId="{CBE722C1-A81C-4836-A7A5-7ABE8F2BD587}" type="presOf" srcId="{32BDAC3C-C57D-461C-B2A1-13F8FC214053}" destId="{7DC79BA0-9750-4CD1-9627-59FF36165763}" srcOrd="0" destOrd="0" presId="urn:microsoft.com/office/officeart/2005/8/layout/hierarchy1"/>
    <dgm:cxn modelId="{F92720C2-A04A-4148-94F7-C41439DB388D}" type="presOf" srcId="{F5FF4650-A4C4-45C4-9F82-CA9F96A05087}" destId="{42DEF85F-9B8D-4FF8-98B3-A3BAA7AF25DA}" srcOrd="0" destOrd="0" presId="urn:microsoft.com/office/officeart/2005/8/layout/hierarchy1"/>
    <dgm:cxn modelId="{1813EDC6-1573-4612-98AE-C44A990CEC68}" srcId="{CBC98B40-41DE-4E1A-B8A4-7EC38F8AA5DD}" destId="{D29B6F05-29AE-4431-83C1-B1B32017FA51}" srcOrd="1" destOrd="0" parTransId="{8128389D-B092-4075-9AFF-D1AC71B899F9}" sibTransId="{C037A826-367B-48D6-AD8D-33AF487CA77F}"/>
    <dgm:cxn modelId="{9A2867C8-2801-4A15-B570-7ABB0C8736BE}" type="presOf" srcId="{679F6747-71F6-4A1C-A293-4BBA02BC2841}" destId="{D49BEB66-EA0A-45FE-8BDF-DB98CAF7F121}" srcOrd="0" destOrd="0" presId="urn:microsoft.com/office/officeart/2005/8/layout/hierarchy1"/>
    <dgm:cxn modelId="{B47DDED0-61AA-42E1-BAFD-7B226270778E}" type="presOf" srcId="{A80D525E-C67F-41F5-8B1B-46D793EEC359}" destId="{012C7A7A-E9E7-4D57-B73D-076C37D749F0}" srcOrd="0" destOrd="0" presId="urn:microsoft.com/office/officeart/2005/8/layout/hierarchy1"/>
    <dgm:cxn modelId="{864346DA-D8B4-4DEF-BE6F-0DDF05F3C6CE}" type="presOf" srcId="{B183A06D-548D-4D23-9FBC-2C86BF3FB02C}" destId="{FFEC8FCC-E500-4E21-9DCB-BEE6C55D751F}" srcOrd="0" destOrd="0" presId="urn:microsoft.com/office/officeart/2005/8/layout/hierarchy1"/>
    <dgm:cxn modelId="{B4B254DD-17E7-497C-ADAC-21349C6FE833}" type="presOf" srcId="{9CEE9633-16D5-441D-A4F0-D191CBC8F324}" destId="{FB68B42C-E570-4FB6-9A1A-21C3F5D2F7E3}" srcOrd="0" destOrd="0" presId="urn:microsoft.com/office/officeart/2005/8/layout/hierarchy1"/>
    <dgm:cxn modelId="{D5CEFAE8-8EC5-4F2D-985D-21BA936C6ED7}" srcId="{39DCDAE2-6D4A-4545-B0B0-6933D07D5320}" destId="{B7AC4252-D968-4C66-9041-2EAB1D5F62F9}" srcOrd="0" destOrd="0" parTransId="{F5FF4650-A4C4-45C4-9F82-CA9F96A05087}" sibTransId="{6407B596-3476-4641-8FFF-1DBD9770A473}"/>
    <dgm:cxn modelId="{B6AE29FA-4606-485C-AA7B-A567D19BE170}" srcId="{66DF9AF5-02DA-419D-9D50-1BBD3928B55C}" destId="{55E137B4-BC84-4E4C-87CA-4EB1C4893376}" srcOrd="0" destOrd="0" parTransId="{32BDAC3C-C57D-461C-B2A1-13F8FC214053}" sibTransId="{86237661-14AD-491D-B47B-C9508A5B1476}"/>
    <dgm:cxn modelId="{13AE84FE-64B3-4588-98C9-3C55B8457409}" srcId="{855BF7B0-D2C3-4B95-804D-866D093DE111}" destId="{168391ED-8F5A-4A00-AB9B-272F771BF0AB}" srcOrd="3" destOrd="0" parTransId="{EB45F374-1EB9-4E73-8148-641BF72168FB}" sibTransId="{A1F2A2BB-FFAB-4D7B-BB82-9E93C25918BF}"/>
    <dgm:cxn modelId="{1A846686-1F9B-48BA-8471-F160490721EA}" type="presParOf" srcId="{FFEC8FCC-E500-4E21-9DCB-BEE6C55D751F}" destId="{5BDB6413-F89D-4024-8533-28B9A9CAFAB9}" srcOrd="0" destOrd="0" presId="urn:microsoft.com/office/officeart/2005/8/layout/hierarchy1"/>
    <dgm:cxn modelId="{DDFD1903-A0B2-4B18-A824-7B52736D3497}" type="presParOf" srcId="{5BDB6413-F89D-4024-8533-28B9A9CAFAB9}" destId="{6666AEE2-0FD9-4E3A-BB82-F4FD7BA74882}" srcOrd="0" destOrd="0" presId="urn:microsoft.com/office/officeart/2005/8/layout/hierarchy1"/>
    <dgm:cxn modelId="{5FBF451A-BB91-482D-ADB3-0C468330796B}" type="presParOf" srcId="{6666AEE2-0FD9-4E3A-BB82-F4FD7BA74882}" destId="{67EC8697-BFF6-4C27-8F1B-D63F9FE800CC}" srcOrd="0" destOrd="0" presId="urn:microsoft.com/office/officeart/2005/8/layout/hierarchy1"/>
    <dgm:cxn modelId="{D12B33F0-F0B1-46DA-A97F-4C2B352F3CD8}" type="presParOf" srcId="{6666AEE2-0FD9-4E3A-BB82-F4FD7BA74882}" destId="{A87A9107-B57A-4EAD-966D-C46BAE2959D6}" srcOrd="1" destOrd="0" presId="urn:microsoft.com/office/officeart/2005/8/layout/hierarchy1"/>
    <dgm:cxn modelId="{B1BFF052-EC4D-4148-9DB2-BDE9703047BA}" type="presParOf" srcId="{5BDB6413-F89D-4024-8533-28B9A9CAFAB9}" destId="{4730EDF9-83EE-40AE-AF3F-796C4D200AF5}" srcOrd="1" destOrd="0" presId="urn:microsoft.com/office/officeart/2005/8/layout/hierarchy1"/>
    <dgm:cxn modelId="{9AAEC956-6DAB-43A9-BA8D-C82E93BC8C38}" type="presParOf" srcId="{4730EDF9-83EE-40AE-AF3F-796C4D200AF5}" destId="{D1CBA015-59E5-44A7-B239-0917A2536F81}" srcOrd="0" destOrd="0" presId="urn:microsoft.com/office/officeart/2005/8/layout/hierarchy1"/>
    <dgm:cxn modelId="{F013F07A-0D37-4646-B5E8-27E042D9E2F8}" type="presParOf" srcId="{4730EDF9-83EE-40AE-AF3F-796C4D200AF5}" destId="{6EAC74B0-EA9C-41E4-84E0-BD29065151B1}" srcOrd="1" destOrd="0" presId="urn:microsoft.com/office/officeart/2005/8/layout/hierarchy1"/>
    <dgm:cxn modelId="{CBABE8D7-9CE6-4497-B0E9-0FCA8B8DBC01}" type="presParOf" srcId="{6EAC74B0-EA9C-41E4-84E0-BD29065151B1}" destId="{AF93A95C-BCCD-467C-949D-18F61A55047D}" srcOrd="0" destOrd="0" presId="urn:microsoft.com/office/officeart/2005/8/layout/hierarchy1"/>
    <dgm:cxn modelId="{E0BDA48E-DCCB-4314-858C-BC986E05E1B9}" type="presParOf" srcId="{AF93A95C-BCCD-467C-949D-18F61A55047D}" destId="{CE3DB441-A0EE-4F98-A12D-DFD02B2F1D66}" srcOrd="0" destOrd="0" presId="urn:microsoft.com/office/officeart/2005/8/layout/hierarchy1"/>
    <dgm:cxn modelId="{9725B4D5-9661-44BA-A55D-E009B9A44F5F}" type="presParOf" srcId="{AF93A95C-BCCD-467C-949D-18F61A55047D}" destId="{30082582-1808-439A-8790-B9BC05985AC1}" srcOrd="1" destOrd="0" presId="urn:microsoft.com/office/officeart/2005/8/layout/hierarchy1"/>
    <dgm:cxn modelId="{D29E4BAD-D30E-40F4-9CE8-D7F9F3931F66}" type="presParOf" srcId="{6EAC74B0-EA9C-41E4-84E0-BD29065151B1}" destId="{9A6CBEC5-3178-4A9D-900B-B059FCE35FDC}" srcOrd="1" destOrd="0" presId="urn:microsoft.com/office/officeart/2005/8/layout/hierarchy1"/>
    <dgm:cxn modelId="{E86406D2-F61B-4491-A2B1-ACF8DA05094E}" type="presParOf" srcId="{9A6CBEC5-3178-4A9D-900B-B059FCE35FDC}" destId="{0E4DFD48-628B-4D0A-9A07-70E55EC6FB66}" srcOrd="0" destOrd="0" presId="urn:microsoft.com/office/officeart/2005/8/layout/hierarchy1"/>
    <dgm:cxn modelId="{EF2A5231-0256-41B0-8E10-1422D9F7084D}" type="presParOf" srcId="{9A6CBEC5-3178-4A9D-900B-B059FCE35FDC}" destId="{11E75582-C0D7-42AB-BC6C-5B2AA2A017B9}" srcOrd="1" destOrd="0" presId="urn:microsoft.com/office/officeart/2005/8/layout/hierarchy1"/>
    <dgm:cxn modelId="{43F2F1A2-CFCE-4F66-9749-D70244A86CA0}" type="presParOf" srcId="{11E75582-C0D7-42AB-BC6C-5B2AA2A017B9}" destId="{2ED2D7E6-0A51-4265-B4BC-CDDCD326DE38}" srcOrd="0" destOrd="0" presId="urn:microsoft.com/office/officeart/2005/8/layout/hierarchy1"/>
    <dgm:cxn modelId="{F6D674BD-7585-49A5-BEC4-A5B0FB36F36B}" type="presParOf" srcId="{2ED2D7E6-0A51-4265-B4BC-CDDCD326DE38}" destId="{84A0D239-2C3C-4095-82EF-321C24A47E4E}" srcOrd="0" destOrd="0" presId="urn:microsoft.com/office/officeart/2005/8/layout/hierarchy1"/>
    <dgm:cxn modelId="{6B0E8655-98EA-4346-A61E-0C922542D34C}" type="presParOf" srcId="{2ED2D7E6-0A51-4265-B4BC-CDDCD326DE38}" destId="{69BA9A57-FEA7-4066-ACB1-E3DD1C703219}" srcOrd="1" destOrd="0" presId="urn:microsoft.com/office/officeart/2005/8/layout/hierarchy1"/>
    <dgm:cxn modelId="{49B5D413-5C34-46BE-BC77-28AB5AF489D1}" type="presParOf" srcId="{11E75582-C0D7-42AB-BC6C-5B2AA2A017B9}" destId="{963A7C3B-373F-46B5-A02F-CAD460A63227}" srcOrd="1" destOrd="0" presId="urn:microsoft.com/office/officeart/2005/8/layout/hierarchy1"/>
    <dgm:cxn modelId="{3361FC19-67E4-4180-B2DF-77835E56349E}" type="presParOf" srcId="{4730EDF9-83EE-40AE-AF3F-796C4D200AF5}" destId="{FB1FF991-8465-433B-8BE2-8830AA1316EA}" srcOrd="2" destOrd="0" presId="urn:microsoft.com/office/officeart/2005/8/layout/hierarchy1"/>
    <dgm:cxn modelId="{8AECDE96-B43D-4B4A-8BB9-DC526125CB88}" type="presParOf" srcId="{4730EDF9-83EE-40AE-AF3F-796C4D200AF5}" destId="{16288411-2676-4610-A53E-8B60557AD019}" srcOrd="3" destOrd="0" presId="urn:microsoft.com/office/officeart/2005/8/layout/hierarchy1"/>
    <dgm:cxn modelId="{8CBE7142-D438-44DA-BC82-DF4057372964}" type="presParOf" srcId="{16288411-2676-4610-A53E-8B60557AD019}" destId="{0148BAE6-EFB4-4AA5-887D-257B3A0465E3}" srcOrd="0" destOrd="0" presId="urn:microsoft.com/office/officeart/2005/8/layout/hierarchy1"/>
    <dgm:cxn modelId="{6FCC6C6C-0E36-4547-B5DA-9B687A48FB5D}" type="presParOf" srcId="{0148BAE6-EFB4-4AA5-887D-257B3A0465E3}" destId="{3AF8C5ED-5903-4409-9C8B-9E3C35EFF553}" srcOrd="0" destOrd="0" presId="urn:microsoft.com/office/officeart/2005/8/layout/hierarchy1"/>
    <dgm:cxn modelId="{AC3488C4-9EF4-4E82-934C-41BB6F8406EE}" type="presParOf" srcId="{0148BAE6-EFB4-4AA5-887D-257B3A0465E3}" destId="{7FA67DC9-C2C7-4CAC-84B7-4DA61E2F9DBD}" srcOrd="1" destOrd="0" presId="urn:microsoft.com/office/officeart/2005/8/layout/hierarchy1"/>
    <dgm:cxn modelId="{587FEEA6-0CA7-44DD-9221-9D8EE2B98B74}" type="presParOf" srcId="{16288411-2676-4610-A53E-8B60557AD019}" destId="{A43194B0-C3B0-41E5-9CD8-515E473E80B7}" srcOrd="1" destOrd="0" presId="urn:microsoft.com/office/officeart/2005/8/layout/hierarchy1"/>
    <dgm:cxn modelId="{DC963201-80B5-48A0-B312-32E618EB030F}" type="presParOf" srcId="{A43194B0-C3B0-41E5-9CD8-515E473E80B7}" destId="{42DEF85F-9B8D-4FF8-98B3-A3BAA7AF25DA}" srcOrd="0" destOrd="0" presId="urn:microsoft.com/office/officeart/2005/8/layout/hierarchy1"/>
    <dgm:cxn modelId="{77C64B67-F373-40DD-B802-EAA73B742C9A}" type="presParOf" srcId="{A43194B0-C3B0-41E5-9CD8-515E473E80B7}" destId="{F6082424-FFD6-4A36-B53E-252CD14181BC}" srcOrd="1" destOrd="0" presId="urn:microsoft.com/office/officeart/2005/8/layout/hierarchy1"/>
    <dgm:cxn modelId="{81A5B651-66A3-4B9A-B8B0-F15F677DB13E}" type="presParOf" srcId="{F6082424-FFD6-4A36-B53E-252CD14181BC}" destId="{3444E4A2-0EDB-4BA6-94BE-0BD492EBABE5}" srcOrd="0" destOrd="0" presId="urn:microsoft.com/office/officeart/2005/8/layout/hierarchy1"/>
    <dgm:cxn modelId="{AA5780D7-FAFB-4983-B2BA-693FD555CE2B}" type="presParOf" srcId="{3444E4A2-0EDB-4BA6-94BE-0BD492EBABE5}" destId="{87984651-A9DA-4C15-8FDA-4E8C1CA9F034}" srcOrd="0" destOrd="0" presId="urn:microsoft.com/office/officeart/2005/8/layout/hierarchy1"/>
    <dgm:cxn modelId="{19FBC44D-C798-4BEF-83FC-A7BC4039930D}" type="presParOf" srcId="{3444E4A2-0EDB-4BA6-94BE-0BD492EBABE5}" destId="{5BDAEA30-30E4-402A-9C92-0CED334A2E54}" srcOrd="1" destOrd="0" presId="urn:microsoft.com/office/officeart/2005/8/layout/hierarchy1"/>
    <dgm:cxn modelId="{9A229BE1-94EA-40C0-B18E-FF36D45E93DC}" type="presParOf" srcId="{F6082424-FFD6-4A36-B53E-252CD14181BC}" destId="{871B3236-4C37-49A7-A4AB-19668DDF3FC8}" srcOrd="1" destOrd="0" presId="urn:microsoft.com/office/officeart/2005/8/layout/hierarchy1"/>
    <dgm:cxn modelId="{EBA5FE74-82FE-459D-99D4-4A44CD01CFD0}" type="presParOf" srcId="{4730EDF9-83EE-40AE-AF3F-796C4D200AF5}" destId="{D49BEB66-EA0A-45FE-8BDF-DB98CAF7F121}" srcOrd="4" destOrd="0" presId="urn:microsoft.com/office/officeart/2005/8/layout/hierarchy1"/>
    <dgm:cxn modelId="{999269B6-49C4-45BF-B4B0-3C08D3BCD994}" type="presParOf" srcId="{4730EDF9-83EE-40AE-AF3F-796C4D200AF5}" destId="{B62750FF-BF3B-4323-B302-68291E84C107}" srcOrd="5" destOrd="0" presId="urn:microsoft.com/office/officeart/2005/8/layout/hierarchy1"/>
    <dgm:cxn modelId="{7F3CD842-387E-44BA-ACFE-66CD6DDAD499}" type="presParOf" srcId="{B62750FF-BF3B-4323-B302-68291E84C107}" destId="{59176505-5377-490F-9AC6-B1DA759597B1}" srcOrd="0" destOrd="0" presId="urn:microsoft.com/office/officeart/2005/8/layout/hierarchy1"/>
    <dgm:cxn modelId="{40F7C6B4-9838-4A38-A179-01C839EC148F}" type="presParOf" srcId="{59176505-5377-490F-9AC6-B1DA759597B1}" destId="{B8F218E8-0E4D-4EAA-8E71-F4DBB581DBB8}" srcOrd="0" destOrd="0" presId="urn:microsoft.com/office/officeart/2005/8/layout/hierarchy1"/>
    <dgm:cxn modelId="{9D9CBF9B-41E7-4C4F-A6FE-8CA036A79F5E}" type="presParOf" srcId="{59176505-5377-490F-9AC6-B1DA759597B1}" destId="{4D3539CA-04ED-4790-9A13-A01CCC7B0C5F}" srcOrd="1" destOrd="0" presId="urn:microsoft.com/office/officeart/2005/8/layout/hierarchy1"/>
    <dgm:cxn modelId="{95303655-9097-47BA-AE93-95E90F9C9211}" type="presParOf" srcId="{B62750FF-BF3B-4323-B302-68291E84C107}" destId="{51ED5085-8AA5-4C4C-A127-44F1A0A134B8}" srcOrd="1" destOrd="0" presId="urn:microsoft.com/office/officeart/2005/8/layout/hierarchy1"/>
    <dgm:cxn modelId="{4BB7DF42-75B9-4C54-AB5B-ECE6675B3149}" type="presParOf" srcId="{51ED5085-8AA5-4C4C-A127-44F1A0A134B8}" destId="{7DC79BA0-9750-4CD1-9627-59FF36165763}" srcOrd="0" destOrd="0" presId="urn:microsoft.com/office/officeart/2005/8/layout/hierarchy1"/>
    <dgm:cxn modelId="{F8409A7A-5290-488A-9DF3-DCE6740E95C7}" type="presParOf" srcId="{51ED5085-8AA5-4C4C-A127-44F1A0A134B8}" destId="{498BA3AA-D370-4E91-BF27-B5C0B7ED9D9D}" srcOrd="1" destOrd="0" presId="urn:microsoft.com/office/officeart/2005/8/layout/hierarchy1"/>
    <dgm:cxn modelId="{C5AE708D-5643-4A39-B6C9-C85391E82815}" type="presParOf" srcId="{498BA3AA-D370-4E91-BF27-B5C0B7ED9D9D}" destId="{39124E4C-A826-4802-8314-4FDCE8D7BD11}" srcOrd="0" destOrd="0" presId="urn:microsoft.com/office/officeart/2005/8/layout/hierarchy1"/>
    <dgm:cxn modelId="{6D2559FF-A860-45C7-B835-907A72AFB371}" type="presParOf" srcId="{39124E4C-A826-4802-8314-4FDCE8D7BD11}" destId="{C8BF615A-591F-4CDE-8CE1-53F3D88D9E48}" srcOrd="0" destOrd="0" presId="urn:microsoft.com/office/officeart/2005/8/layout/hierarchy1"/>
    <dgm:cxn modelId="{82E7EEFD-D88D-4E62-AC87-6201AE5EABBE}" type="presParOf" srcId="{39124E4C-A826-4802-8314-4FDCE8D7BD11}" destId="{2F1BEB91-93E3-4943-9CD5-B915D30B3F25}" srcOrd="1" destOrd="0" presId="urn:microsoft.com/office/officeart/2005/8/layout/hierarchy1"/>
    <dgm:cxn modelId="{E4E3CFBB-27BB-4DA9-B2BB-F01D7EBEC407}" type="presParOf" srcId="{498BA3AA-D370-4E91-BF27-B5C0B7ED9D9D}" destId="{3D967DBC-7DDD-4068-A2AA-D155EF673FBF}" srcOrd="1" destOrd="0" presId="urn:microsoft.com/office/officeart/2005/8/layout/hierarchy1"/>
    <dgm:cxn modelId="{A0D43090-9743-4B7F-A38C-A7073D69B271}" type="presParOf" srcId="{4730EDF9-83EE-40AE-AF3F-796C4D200AF5}" destId="{7EE39721-E256-4FC5-84EE-781A4D5701AC}" srcOrd="6" destOrd="0" presId="urn:microsoft.com/office/officeart/2005/8/layout/hierarchy1"/>
    <dgm:cxn modelId="{C589C2DB-92CA-4854-9D13-167A5C3AD448}" type="presParOf" srcId="{4730EDF9-83EE-40AE-AF3F-796C4D200AF5}" destId="{E6380B6E-4991-4D60-B3C9-118B95AEC61A}" srcOrd="7" destOrd="0" presId="urn:microsoft.com/office/officeart/2005/8/layout/hierarchy1"/>
    <dgm:cxn modelId="{4386DABD-5487-4920-9CC9-A88A5D7609B9}" type="presParOf" srcId="{E6380B6E-4991-4D60-B3C9-118B95AEC61A}" destId="{89DEC060-2B93-4611-BDDC-BE6F358AF7E4}" srcOrd="0" destOrd="0" presId="urn:microsoft.com/office/officeart/2005/8/layout/hierarchy1"/>
    <dgm:cxn modelId="{5A40FB10-5FD7-42BD-8B8B-4CD6D1816460}" type="presParOf" srcId="{89DEC060-2B93-4611-BDDC-BE6F358AF7E4}" destId="{469639F3-55D8-433A-90BB-18860EC3A5F5}" srcOrd="0" destOrd="0" presId="urn:microsoft.com/office/officeart/2005/8/layout/hierarchy1"/>
    <dgm:cxn modelId="{17649A61-1264-446B-AEB4-A429ADF2D2B8}" type="presParOf" srcId="{89DEC060-2B93-4611-BDDC-BE6F358AF7E4}" destId="{BF201EAC-DFFA-4FDF-BD36-9C355DCE9BCD}" srcOrd="1" destOrd="0" presId="urn:microsoft.com/office/officeart/2005/8/layout/hierarchy1"/>
    <dgm:cxn modelId="{C0D95EC9-2A31-4263-9DC3-D9112732E0A9}" type="presParOf" srcId="{E6380B6E-4991-4D60-B3C9-118B95AEC61A}" destId="{B957D2F8-780C-4757-94A2-508F67748803}" srcOrd="1" destOrd="0" presId="urn:microsoft.com/office/officeart/2005/8/layout/hierarchy1"/>
    <dgm:cxn modelId="{C8C9612B-98A8-4F29-8FA4-8C72BC141F35}" type="presParOf" srcId="{B957D2F8-780C-4757-94A2-508F67748803}" destId="{401217FD-66FB-4911-AC16-540FA6BFA45F}" srcOrd="0" destOrd="0" presId="urn:microsoft.com/office/officeart/2005/8/layout/hierarchy1"/>
    <dgm:cxn modelId="{56170427-2780-4F61-8139-D3D1125B2F86}" type="presParOf" srcId="{B957D2F8-780C-4757-94A2-508F67748803}" destId="{AE6BB200-5106-47B6-BA18-BF3D4015153B}" srcOrd="1" destOrd="0" presId="urn:microsoft.com/office/officeart/2005/8/layout/hierarchy1"/>
    <dgm:cxn modelId="{5FCDA71B-0321-4E97-826D-0A01A1E516FE}" type="presParOf" srcId="{AE6BB200-5106-47B6-BA18-BF3D4015153B}" destId="{00E10AC3-A72F-4DC8-A1F3-004BC57ECC8C}" srcOrd="0" destOrd="0" presId="urn:microsoft.com/office/officeart/2005/8/layout/hierarchy1"/>
    <dgm:cxn modelId="{E7C4C3BD-69CA-4E3E-AE64-23A0707D54B9}" type="presParOf" srcId="{00E10AC3-A72F-4DC8-A1F3-004BC57ECC8C}" destId="{9D12AC63-CBD5-4041-92E8-F9765C037BA7}" srcOrd="0" destOrd="0" presId="urn:microsoft.com/office/officeart/2005/8/layout/hierarchy1"/>
    <dgm:cxn modelId="{422DCA6A-6FF0-42CA-AD6A-A8F34DEDED77}" type="presParOf" srcId="{00E10AC3-A72F-4DC8-A1F3-004BC57ECC8C}" destId="{012C7A7A-E9E7-4D57-B73D-076C37D749F0}" srcOrd="1" destOrd="0" presId="urn:microsoft.com/office/officeart/2005/8/layout/hierarchy1"/>
    <dgm:cxn modelId="{473E15E3-153B-47E6-98C7-915DD5C84FF0}" type="presParOf" srcId="{AE6BB200-5106-47B6-BA18-BF3D4015153B}" destId="{B8282C65-5552-4A6F-9BD0-C22F37595145}" srcOrd="1" destOrd="0" presId="urn:microsoft.com/office/officeart/2005/8/layout/hierarchy1"/>
    <dgm:cxn modelId="{9954CC9B-6FC2-4BBE-A503-E748C77CE29D}" type="presParOf" srcId="{4730EDF9-83EE-40AE-AF3F-796C4D200AF5}" destId="{FB68B42C-E570-4FB6-9A1A-21C3F5D2F7E3}" srcOrd="8" destOrd="0" presId="urn:microsoft.com/office/officeart/2005/8/layout/hierarchy1"/>
    <dgm:cxn modelId="{C2BA5A3D-FBD0-4389-8F25-7C7E3C01FAD2}" type="presParOf" srcId="{4730EDF9-83EE-40AE-AF3F-796C4D200AF5}" destId="{521D3115-65F7-48E2-9E89-341376E29EF8}" srcOrd="9" destOrd="0" presId="urn:microsoft.com/office/officeart/2005/8/layout/hierarchy1"/>
    <dgm:cxn modelId="{2513ACC6-D667-4DC8-B232-AC1F177BCE1C}" type="presParOf" srcId="{521D3115-65F7-48E2-9E89-341376E29EF8}" destId="{651CDDF1-5831-4C10-931E-FBBCE0179815}" srcOrd="0" destOrd="0" presId="urn:microsoft.com/office/officeart/2005/8/layout/hierarchy1"/>
    <dgm:cxn modelId="{F69359FD-A5D2-4F0A-92E8-20F393CED1A5}" type="presParOf" srcId="{651CDDF1-5831-4C10-931E-FBBCE0179815}" destId="{FFF37F11-FC3E-48D2-B711-7C003F01D18D}" srcOrd="0" destOrd="0" presId="urn:microsoft.com/office/officeart/2005/8/layout/hierarchy1"/>
    <dgm:cxn modelId="{7C27FCF8-76C1-4218-9838-BAE185FDB4EF}" type="presParOf" srcId="{651CDDF1-5831-4C10-931E-FBBCE0179815}" destId="{4B516A1D-BC62-4BE9-BEC3-9F315C18F4B9}" srcOrd="1" destOrd="0" presId="urn:microsoft.com/office/officeart/2005/8/layout/hierarchy1"/>
    <dgm:cxn modelId="{2BDBD2D8-61E4-4D82-A947-FE0FAFAA3A99}" type="presParOf" srcId="{521D3115-65F7-48E2-9E89-341376E29EF8}" destId="{7A8AE74E-5C70-4D41-ACD0-8904EC017236}" srcOrd="1" destOrd="0" presId="urn:microsoft.com/office/officeart/2005/8/layout/hierarchy1"/>
    <dgm:cxn modelId="{06A1A4EF-017F-4885-BCF9-801B5C262363}" type="presParOf" srcId="{7A8AE74E-5C70-4D41-ACD0-8904EC017236}" destId="{B9B15EDA-1215-4475-ABA9-299B01447BD7}" srcOrd="0" destOrd="0" presId="urn:microsoft.com/office/officeart/2005/8/layout/hierarchy1"/>
    <dgm:cxn modelId="{859BE560-56CC-44CE-94E8-7B45D212B74E}" type="presParOf" srcId="{7A8AE74E-5C70-4D41-ACD0-8904EC017236}" destId="{AD5DADC3-98A9-48EB-B575-A50389D85A55}" srcOrd="1" destOrd="0" presId="urn:microsoft.com/office/officeart/2005/8/layout/hierarchy1"/>
    <dgm:cxn modelId="{001CFCDF-9C5F-4535-A692-08AED88CB992}" type="presParOf" srcId="{AD5DADC3-98A9-48EB-B575-A50389D85A55}" destId="{F7ACD623-AC61-40FA-A670-5632ADF06272}" srcOrd="0" destOrd="0" presId="urn:microsoft.com/office/officeart/2005/8/layout/hierarchy1"/>
    <dgm:cxn modelId="{922C456E-BE25-44E0-A966-B8E9139838DC}" type="presParOf" srcId="{F7ACD623-AC61-40FA-A670-5632ADF06272}" destId="{B1C56809-4E06-4C9A-94AB-0B9E124E7BD4}" srcOrd="0" destOrd="0" presId="urn:microsoft.com/office/officeart/2005/8/layout/hierarchy1"/>
    <dgm:cxn modelId="{62D29A61-CF28-49AD-B0D6-E3C760A886E5}" type="presParOf" srcId="{F7ACD623-AC61-40FA-A670-5632ADF06272}" destId="{6CDF7FD8-2825-44C7-8C4D-32BED168B385}" srcOrd="1" destOrd="0" presId="urn:microsoft.com/office/officeart/2005/8/layout/hierarchy1"/>
    <dgm:cxn modelId="{EDF31A38-4D8A-4DE9-8D09-29D682BE26FE}" type="presParOf" srcId="{AD5DADC3-98A9-48EB-B575-A50389D85A55}" destId="{74864913-7885-4119-BE5E-A39820A3B45A}" srcOrd="1" destOrd="0" presId="urn:microsoft.com/office/officeart/2005/8/layout/hierarchy1"/>
    <dgm:cxn modelId="{C75E8073-60BA-4F28-9CE3-D87FDD89C279}" type="presParOf" srcId="{74864913-7885-4119-BE5E-A39820A3B45A}" destId="{DF78048E-D9A4-4329-B8FF-B4632312C6B9}" srcOrd="0" destOrd="0" presId="urn:microsoft.com/office/officeart/2005/8/layout/hierarchy1"/>
    <dgm:cxn modelId="{8F518FFE-BB9A-48B8-A8D0-62369747303F}" type="presParOf" srcId="{74864913-7885-4119-BE5E-A39820A3B45A}" destId="{D3F25EDF-37D4-4201-A0A1-CDD39136E70A}" srcOrd="1" destOrd="0" presId="urn:microsoft.com/office/officeart/2005/8/layout/hierarchy1"/>
    <dgm:cxn modelId="{B58CB22A-789C-412A-9988-0492D7B63C99}" type="presParOf" srcId="{D3F25EDF-37D4-4201-A0A1-CDD39136E70A}" destId="{80B14784-676D-4BB0-9D27-0F057554797F}" srcOrd="0" destOrd="0" presId="urn:microsoft.com/office/officeart/2005/8/layout/hierarchy1"/>
    <dgm:cxn modelId="{C0BDD01D-A9D1-4C44-A45A-FBF7EDCB4451}" type="presParOf" srcId="{80B14784-676D-4BB0-9D27-0F057554797F}" destId="{67D9A793-C94E-4CB9-9E67-5B6073F1C033}" srcOrd="0" destOrd="0" presId="urn:microsoft.com/office/officeart/2005/8/layout/hierarchy1"/>
    <dgm:cxn modelId="{EB403C37-5967-4E11-AC7B-0A7967065AE2}" type="presParOf" srcId="{80B14784-676D-4BB0-9D27-0F057554797F}" destId="{6DF71B5C-73DC-4379-85BA-7BF8B6B85E65}" srcOrd="1" destOrd="0" presId="urn:microsoft.com/office/officeart/2005/8/layout/hierarchy1"/>
    <dgm:cxn modelId="{766FF4B6-F8A2-4064-94E3-309A46C8232C}" type="presParOf" srcId="{D3F25EDF-37D4-4201-A0A1-CDD39136E70A}" destId="{C7BFE958-3D7E-42BD-BFC1-9FE0D6D53014}" srcOrd="1" destOrd="0" presId="urn:microsoft.com/office/officeart/2005/8/layout/hierarchy1"/>
    <dgm:cxn modelId="{72599EDA-17C3-4C71-9A45-1BCDFF1BFD21}" type="presParOf" srcId="{7A8AE74E-5C70-4D41-ACD0-8904EC017236}" destId="{364E6C14-22B4-4CCC-A24D-DDEEE294A5F4}" srcOrd="2" destOrd="0" presId="urn:microsoft.com/office/officeart/2005/8/layout/hierarchy1"/>
    <dgm:cxn modelId="{7346CFAB-391A-43CE-ADC0-CDD28CB2488D}" type="presParOf" srcId="{7A8AE74E-5C70-4D41-ACD0-8904EC017236}" destId="{3D1B58BB-4C10-43F4-9E96-95788212A954}" srcOrd="3" destOrd="0" presId="urn:microsoft.com/office/officeart/2005/8/layout/hierarchy1"/>
    <dgm:cxn modelId="{43A19488-0308-4C23-8DFC-DAADF4D07087}" type="presParOf" srcId="{3D1B58BB-4C10-43F4-9E96-95788212A954}" destId="{ABF89C9C-0DCE-44F9-A6B2-5B54CCE62A7E}" srcOrd="0" destOrd="0" presId="urn:microsoft.com/office/officeart/2005/8/layout/hierarchy1"/>
    <dgm:cxn modelId="{E8507BE8-6A8C-4809-8880-EE1222D60C3C}" type="presParOf" srcId="{ABF89C9C-0DCE-44F9-A6B2-5B54CCE62A7E}" destId="{99BC2E18-D498-4800-984E-595FF0D476F3}" srcOrd="0" destOrd="0" presId="urn:microsoft.com/office/officeart/2005/8/layout/hierarchy1"/>
    <dgm:cxn modelId="{C772CAFB-0C61-4001-AA21-172B1AB15422}" type="presParOf" srcId="{ABF89C9C-0DCE-44F9-A6B2-5B54CCE62A7E}" destId="{065C2206-5DDD-4B60-AEE7-5E5607B3B161}" srcOrd="1" destOrd="0" presId="urn:microsoft.com/office/officeart/2005/8/layout/hierarchy1"/>
    <dgm:cxn modelId="{6AF64018-557D-4F67-9DC6-3E714C09DCBA}" type="presParOf" srcId="{3D1B58BB-4C10-43F4-9E96-95788212A954}" destId="{11ACA239-BD44-4A32-8905-9A22FE081D44}" srcOrd="1" destOrd="0" presId="urn:microsoft.com/office/officeart/2005/8/layout/hierarchy1"/>
    <dgm:cxn modelId="{42E1C13D-FB56-40B6-8F8A-60B60D721108}" type="presParOf" srcId="{11ACA239-BD44-4A32-8905-9A22FE081D44}" destId="{804A30E3-4282-4793-8ADD-A4E8C7FCF7F0}" srcOrd="0" destOrd="0" presId="urn:microsoft.com/office/officeart/2005/8/layout/hierarchy1"/>
    <dgm:cxn modelId="{69BB7293-60F6-4941-8938-2D21E876D99E}" type="presParOf" srcId="{11ACA239-BD44-4A32-8905-9A22FE081D44}" destId="{7ACD7D7A-94A3-4DE9-B43D-87A0DA010AC3}" srcOrd="1" destOrd="0" presId="urn:microsoft.com/office/officeart/2005/8/layout/hierarchy1"/>
    <dgm:cxn modelId="{41C126EC-4237-453C-9A5A-9117753BC38D}" type="presParOf" srcId="{7ACD7D7A-94A3-4DE9-B43D-87A0DA010AC3}" destId="{CFB0FE51-F510-4577-A8DD-46FF9BECDFED}" srcOrd="0" destOrd="0" presId="urn:microsoft.com/office/officeart/2005/8/layout/hierarchy1"/>
    <dgm:cxn modelId="{B9CA79D8-7647-467F-BD02-1F3535C4CBF4}" type="presParOf" srcId="{CFB0FE51-F510-4577-A8DD-46FF9BECDFED}" destId="{BAF6D21E-70D1-4AED-90AC-1A3E2F7F9F08}" srcOrd="0" destOrd="0" presId="urn:microsoft.com/office/officeart/2005/8/layout/hierarchy1"/>
    <dgm:cxn modelId="{0E98107D-D191-42F2-A107-0C6ECC6F142E}" type="presParOf" srcId="{CFB0FE51-F510-4577-A8DD-46FF9BECDFED}" destId="{3C127A9F-6DB0-4497-BE21-DE7CB002CDA7}" srcOrd="1" destOrd="0" presId="urn:microsoft.com/office/officeart/2005/8/layout/hierarchy1"/>
    <dgm:cxn modelId="{C7D58723-46A6-40F7-982B-81D1EBD16770}" type="presParOf" srcId="{7ACD7D7A-94A3-4DE9-B43D-87A0DA010AC3}" destId="{E7C2047F-4E0E-4EA8-B305-8B1702BD402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9B275B-C209-432A-BFB6-4BC0DC5337BA}"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pPr rtl="1"/>
          <a:endParaRPr lang="fa-IR"/>
        </a:p>
      </dgm:t>
    </dgm:pt>
    <dgm:pt modelId="{628C0E84-B6A7-43D9-99C8-FFA570FD04CE}">
      <dgm:prSet phldrT="[Text]" custT="1"/>
      <dgm:spPr/>
      <dgm:t>
        <a:bodyPr/>
        <a:lstStyle/>
        <a:p>
          <a:pPr algn="ctr" rtl="1">
            <a:lnSpc>
              <a:spcPct val="150000"/>
            </a:lnSpc>
          </a:pPr>
          <a:r>
            <a:rPr lang="fa-IR" sz="1800" dirty="0">
              <a:cs typeface="B Lotus" panose="00000400000000000000" pitchFamily="2" charset="-78"/>
            </a:rPr>
            <a:t>وضعیت ابتلای مادر باردار</a:t>
          </a:r>
        </a:p>
      </dgm:t>
    </dgm:pt>
    <dgm:pt modelId="{E054ED21-6138-4D1B-84E0-CDD559B0AA24}" type="parTrans" cxnId="{5A55BB75-9B94-4C26-A8C3-044FD61FA337}">
      <dgm:prSet/>
      <dgm:spPr/>
      <dgm:t>
        <a:bodyPr/>
        <a:lstStyle/>
        <a:p>
          <a:pPr rtl="1"/>
          <a:endParaRPr lang="fa-IR"/>
        </a:p>
      </dgm:t>
    </dgm:pt>
    <dgm:pt modelId="{16AC7444-8D2A-412E-820F-8E002BEF4013}" type="sibTrans" cxnId="{5A55BB75-9B94-4C26-A8C3-044FD61FA337}">
      <dgm:prSet/>
      <dgm:spPr/>
      <dgm:t>
        <a:bodyPr/>
        <a:lstStyle/>
        <a:p>
          <a:pPr rtl="1"/>
          <a:endParaRPr lang="fa-IR"/>
        </a:p>
      </dgm:t>
    </dgm:pt>
    <dgm:pt modelId="{0A5CF273-AFE7-4678-816F-65B139E55F8F}">
      <dgm:prSet phldrT="[Text]" custT="1"/>
      <dgm:spPr/>
      <dgm:t>
        <a:bodyPr/>
        <a:lstStyle/>
        <a:p>
          <a:pPr algn="ctr" rtl="1">
            <a:lnSpc>
              <a:spcPct val="150000"/>
            </a:lnSpc>
          </a:pPr>
          <a:r>
            <a:rPr lang="fa-IR" sz="1400" dirty="0">
              <a:cs typeface="B Lotus" panose="00000400000000000000" pitchFamily="2" charset="-78"/>
            </a:rPr>
            <a:t>بدون علائم بیماری و با نتیجه آزمایش مثبت</a:t>
          </a:r>
        </a:p>
      </dgm:t>
    </dgm:pt>
    <dgm:pt modelId="{40D67B89-D9CF-4A95-8981-8EFCE2CAE650}" type="parTrans" cxnId="{9088A129-AFC4-44C3-8E7A-2105FC46EA17}">
      <dgm:prSet/>
      <dgm:spPr/>
      <dgm:t>
        <a:bodyPr/>
        <a:lstStyle/>
        <a:p>
          <a:pPr rtl="1"/>
          <a:endParaRPr lang="fa-IR"/>
        </a:p>
      </dgm:t>
    </dgm:pt>
    <dgm:pt modelId="{F7E65E52-1A79-4ECD-91A5-43AD42A52AC7}" type="sibTrans" cxnId="{9088A129-AFC4-44C3-8E7A-2105FC46EA17}">
      <dgm:prSet/>
      <dgm:spPr/>
      <dgm:t>
        <a:bodyPr/>
        <a:lstStyle/>
        <a:p>
          <a:pPr rtl="1"/>
          <a:endParaRPr lang="fa-IR"/>
        </a:p>
      </dgm:t>
    </dgm:pt>
    <dgm:pt modelId="{125CA777-4E50-4490-8575-AAFCDB719FB6}">
      <dgm:prSet phldrT="[Text]" custT="1"/>
      <dgm:spPr/>
      <dgm:t>
        <a:bodyPr/>
        <a:lstStyle/>
        <a:p>
          <a:pPr algn="ctr" rtl="1">
            <a:lnSpc>
              <a:spcPct val="150000"/>
            </a:lnSpc>
          </a:pPr>
          <a:r>
            <a:rPr lang="fa-IR" sz="1400" dirty="0">
              <a:cs typeface="B Lotus" panose="00000400000000000000" pitchFamily="2" charset="-78"/>
            </a:rPr>
            <a:t>جداسازی مادر به مدت 10 روز از زمان تست مثبت *</a:t>
          </a:r>
        </a:p>
      </dgm:t>
    </dgm:pt>
    <dgm:pt modelId="{DB479950-8A8C-48EA-9501-CFA973A4F4BF}" type="parTrans" cxnId="{176D5B5A-A126-4B9F-9B12-1CF5567201D7}">
      <dgm:prSet/>
      <dgm:spPr/>
      <dgm:t>
        <a:bodyPr/>
        <a:lstStyle/>
        <a:p>
          <a:pPr rtl="1"/>
          <a:endParaRPr lang="fa-IR"/>
        </a:p>
      </dgm:t>
    </dgm:pt>
    <dgm:pt modelId="{91F15729-8DC9-4676-B13A-A2F3745976E4}" type="sibTrans" cxnId="{176D5B5A-A126-4B9F-9B12-1CF5567201D7}">
      <dgm:prSet/>
      <dgm:spPr/>
      <dgm:t>
        <a:bodyPr/>
        <a:lstStyle/>
        <a:p>
          <a:pPr rtl="1"/>
          <a:endParaRPr lang="fa-IR"/>
        </a:p>
      </dgm:t>
    </dgm:pt>
    <dgm:pt modelId="{9187F34D-6352-44D7-899D-28C375437622}">
      <dgm:prSet phldrT="[Text]" custT="1"/>
      <dgm:spPr/>
      <dgm:t>
        <a:bodyPr/>
        <a:lstStyle/>
        <a:p>
          <a:pPr algn="ctr" rtl="1">
            <a:lnSpc>
              <a:spcPct val="150000"/>
            </a:lnSpc>
          </a:pPr>
          <a:r>
            <a:rPr lang="fa-IR" sz="1400" dirty="0">
              <a:cs typeface="B Lotus" panose="00000400000000000000" pitchFamily="2" charset="-78"/>
            </a:rPr>
            <a:t>در موارد مراقبت در منزل دارای علائم بیماری قطعی، محتمل، مشکوک</a:t>
          </a:r>
        </a:p>
      </dgm:t>
    </dgm:pt>
    <dgm:pt modelId="{A8F580AF-1F20-462C-94C7-4FC764647E9F}" type="parTrans" cxnId="{BD8E201D-A4A4-41C5-A2EB-E81FE128F54E}">
      <dgm:prSet/>
      <dgm:spPr/>
      <dgm:t>
        <a:bodyPr/>
        <a:lstStyle/>
        <a:p>
          <a:pPr rtl="1"/>
          <a:endParaRPr lang="fa-IR"/>
        </a:p>
      </dgm:t>
    </dgm:pt>
    <dgm:pt modelId="{BE5B3B16-7431-4909-93DF-D0142C5B3D0B}" type="sibTrans" cxnId="{BD8E201D-A4A4-41C5-A2EB-E81FE128F54E}">
      <dgm:prSet/>
      <dgm:spPr/>
      <dgm:t>
        <a:bodyPr/>
        <a:lstStyle/>
        <a:p>
          <a:pPr rtl="1"/>
          <a:endParaRPr lang="fa-IR"/>
        </a:p>
      </dgm:t>
    </dgm:pt>
    <dgm:pt modelId="{DB135BEA-89F9-4CFE-90FA-302BC1B63436}">
      <dgm:prSet phldrT="[Text]" custT="1"/>
      <dgm:spPr/>
      <dgm:t>
        <a:bodyPr/>
        <a:lstStyle/>
        <a:p>
          <a:pPr algn="ctr" rtl="0">
            <a:lnSpc>
              <a:spcPct val="150000"/>
            </a:lnSpc>
          </a:pPr>
          <a:r>
            <a:rPr lang="fa-IR" sz="1400" dirty="0">
              <a:cs typeface="B Lotus" panose="00000400000000000000" pitchFamily="2" charset="-78"/>
            </a:rPr>
            <a:t>اجازه خروج از جداسازی، حداقل 10 روز ** بعد از شروع علائم بدون مصرف داروهای تب‌بر (مانند تب و تنگی نفس) *</a:t>
          </a:r>
        </a:p>
      </dgm:t>
    </dgm:pt>
    <dgm:pt modelId="{FF897DA8-726B-47C7-97BB-A61F96F5FAF1}" type="parTrans" cxnId="{4D306408-E330-4452-B513-FC4117C87E43}">
      <dgm:prSet/>
      <dgm:spPr/>
      <dgm:t>
        <a:bodyPr/>
        <a:lstStyle/>
        <a:p>
          <a:pPr rtl="1"/>
          <a:endParaRPr lang="fa-IR"/>
        </a:p>
      </dgm:t>
    </dgm:pt>
    <dgm:pt modelId="{C675FB4D-DEE7-48D4-891A-7AF1C17543E7}" type="sibTrans" cxnId="{4D306408-E330-4452-B513-FC4117C87E43}">
      <dgm:prSet/>
      <dgm:spPr/>
      <dgm:t>
        <a:bodyPr/>
        <a:lstStyle/>
        <a:p>
          <a:pPr rtl="1"/>
          <a:endParaRPr lang="fa-IR"/>
        </a:p>
      </dgm:t>
    </dgm:pt>
    <dgm:pt modelId="{89DCE6BD-2134-4F45-9718-8C3FF2E7A57C}" type="pres">
      <dgm:prSet presAssocID="{F79B275B-C209-432A-BFB6-4BC0DC5337BA}" presName="hierChild1" presStyleCnt="0">
        <dgm:presLayoutVars>
          <dgm:chPref val="1"/>
          <dgm:dir/>
          <dgm:animOne val="branch"/>
          <dgm:animLvl val="lvl"/>
          <dgm:resizeHandles/>
        </dgm:presLayoutVars>
      </dgm:prSet>
      <dgm:spPr/>
    </dgm:pt>
    <dgm:pt modelId="{83389500-E0F4-4F94-9796-432D7D49B644}" type="pres">
      <dgm:prSet presAssocID="{628C0E84-B6A7-43D9-99C8-FFA570FD04CE}" presName="hierRoot1" presStyleCnt="0"/>
      <dgm:spPr/>
    </dgm:pt>
    <dgm:pt modelId="{B7599E58-D830-4DCC-8B2E-EA263BBDB411}" type="pres">
      <dgm:prSet presAssocID="{628C0E84-B6A7-43D9-99C8-FFA570FD04CE}" presName="composite" presStyleCnt="0"/>
      <dgm:spPr/>
    </dgm:pt>
    <dgm:pt modelId="{4E1668D0-5349-4B58-B32E-05E0FF144E0E}" type="pres">
      <dgm:prSet presAssocID="{628C0E84-B6A7-43D9-99C8-FFA570FD04CE}" presName="background" presStyleLbl="node0" presStyleIdx="0" presStyleCnt="1"/>
      <dgm:spPr/>
    </dgm:pt>
    <dgm:pt modelId="{CA516277-B7F6-4313-8E23-E6AB22F84872}" type="pres">
      <dgm:prSet presAssocID="{628C0E84-B6A7-43D9-99C8-FFA570FD04CE}" presName="text" presStyleLbl="fgAcc0" presStyleIdx="0" presStyleCnt="1" custScaleX="173843" custScaleY="70522">
        <dgm:presLayoutVars>
          <dgm:chPref val="3"/>
        </dgm:presLayoutVars>
      </dgm:prSet>
      <dgm:spPr/>
    </dgm:pt>
    <dgm:pt modelId="{34E178B9-0A6A-43F7-9646-69FBE7669CB7}" type="pres">
      <dgm:prSet presAssocID="{628C0E84-B6A7-43D9-99C8-FFA570FD04CE}" presName="hierChild2" presStyleCnt="0"/>
      <dgm:spPr/>
    </dgm:pt>
    <dgm:pt modelId="{81A4696E-02AB-4BDF-B427-29A763B899F4}" type="pres">
      <dgm:prSet presAssocID="{40D67B89-D9CF-4A95-8981-8EFCE2CAE650}" presName="Name10" presStyleLbl="parChTrans1D2" presStyleIdx="0" presStyleCnt="2"/>
      <dgm:spPr/>
    </dgm:pt>
    <dgm:pt modelId="{E865E910-418B-436D-9DC7-22A1B5A25F0C}" type="pres">
      <dgm:prSet presAssocID="{0A5CF273-AFE7-4678-816F-65B139E55F8F}" presName="hierRoot2" presStyleCnt="0"/>
      <dgm:spPr/>
    </dgm:pt>
    <dgm:pt modelId="{F5F87610-C7F4-4AB5-9BD3-0A0999284D2E}" type="pres">
      <dgm:prSet presAssocID="{0A5CF273-AFE7-4678-816F-65B139E55F8F}" presName="composite2" presStyleCnt="0"/>
      <dgm:spPr/>
    </dgm:pt>
    <dgm:pt modelId="{928FFDAD-B5A7-4CCC-AD24-F25B5C6C557C}" type="pres">
      <dgm:prSet presAssocID="{0A5CF273-AFE7-4678-816F-65B139E55F8F}" presName="background2" presStyleLbl="node2" presStyleIdx="0" presStyleCnt="2"/>
      <dgm:spPr/>
    </dgm:pt>
    <dgm:pt modelId="{1C7BBFBC-B10A-40E4-9E5C-6B9A130284F7}" type="pres">
      <dgm:prSet presAssocID="{0A5CF273-AFE7-4678-816F-65B139E55F8F}" presName="text2" presStyleLbl="fgAcc2" presStyleIdx="0" presStyleCnt="2" custScaleX="173843" custScaleY="81592" custLinFactNeighborX="-51362">
        <dgm:presLayoutVars>
          <dgm:chPref val="3"/>
        </dgm:presLayoutVars>
      </dgm:prSet>
      <dgm:spPr/>
    </dgm:pt>
    <dgm:pt modelId="{829496FA-4450-42A8-B0BC-21DCB15DA751}" type="pres">
      <dgm:prSet presAssocID="{0A5CF273-AFE7-4678-816F-65B139E55F8F}" presName="hierChild3" presStyleCnt="0"/>
      <dgm:spPr/>
    </dgm:pt>
    <dgm:pt modelId="{01DF8874-99C1-44F3-B49A-CEF392BD192C}" type="pres">
      <dgm:prSet presAssocID="{DB479950-8A8C-48EA-9501-CFA973A4F4BF}" presName="Name17" presStyleLbl="parChTrans1D3" presStyleIdx="0" presStyleCnt="2"/>
      <dgm:spPr/>
    </dgm:pt>
    <dgm:pt modelId="{AAEF3EC8-E4D6-42C8-AFD9-D2952F5612EE}" type="pres">
      <dgm:prSet presAssocID="{125CA777-4E50-4490-8575-AAFCDB719FB6}" presName="hierRoot3" presStyleCnt="0"/>
      <dgm:spPr/>
    </dgm:pt>
    <dgm:pt modelId="{6C253D2B-C052-4C2F-87BC-2D14C12179F3}" type="pres">
      <dgm:prSet presAssocID="{125CA777-4E50-4490-8575-AAFCDB719FB6}" presName="composite3" presStyleCnt="0"/>
      <dgm:spPr/>
    </dgm:pt>
    <dgm:pt modelId="{4D23C351-9729-4921-9E2E-D0AB82342D94}" type="pres">
      <dgm:prSet presAssocID="{125CA777-4E50-4490-8575-AAFCDB719FB6}" presName="background3" presStyleLbl="node3" presStyleIdx="0" presStyleCnt="2"/>
      <dgm:spPr/>
    </dgm:pt>
    <dgm:pt modelId="{B858AA3E-2C07-45D9-859B-A65A5345C975}" type="pres">
      <dgm:prSet presAssocID="{125CA777-4E50-4490-8575-AAFCDB719FB6}" presName="text3" presStyleLbl="fgAcc3" presStyleIdx="0" presStyleCnt="2" custScaleX="173843" custScaleY="78227" custLinFactNeighborX="-51362" custLinFactNeighborY="-12073">
        <dgm:presLayoutVars>
          <dgm:chPref val="3"/>
        </dgm:presLayoutVars>
      </dgm:prSet>
      <dgm:spPr/>
    </dgm:pt>
    <dgm:pt modelId="{45D29DB1-A54B-4C83-9703-9CBA3E23409D}" type="pres">
      <dgm:prSet presAssocID="{125CA777-4E50-4490-8575-AAFCDB719FB6}" presName="hierChild4" presStyleCnt="0"/>
      <dgm:spPr/>
    </dgm:pt>
    <dgm:pt modelId="{7E0219A4-96EF-4C46-AB96-A27072ABB695}" type="pres">
      <dgm:prSet presAssocID="{A8F580AF-1F20-462C-94C7-4FC764647E9F}" presName="Name10" presStyleLbl="parChTrans1D2" presStyleIdx="1" presStyleCnt="2"/>
      <dgm:spPr/>
    </dgm:pt>
    <dgm:pt modelId="{4648E75F-2F80-4621-A984-03DDAA9B03F1}" type="pres">
      <dgm:prSet presAssocID="{9187F34D-6352-44D7-899D-28C375437622}" presName="hierRoot2" presStyleCnt="0"/>
      <dgm:spPr/>
    </dgm:pt>
    <dgm:pt modelId="{93E1858E-4621-4317-8860-8327777E8FFE}" type="pres">
      <dgm:prSet presAssocID="{9187F34D-6352-44D7-899D-28C375437622}" presName="composite2" presStyleCnt="0"/>
      <dgm:spPr/>
    </dgm:pt>
    <dgm:pt modelId="{21A9FD1F-FAB8-47CC-8781-0F75F5ED5769}" type="pres">
      <dgm:prSet presAssocID="{9187F34D-6352-44D7-899D-28C375437622}" presName="background2" presStyleLbl="node2" presStyleIdx="1" presStyleCnt="2"/>
      <dgm:spPr/>
    </dgm:pt>
    <dgm:pt modelId="{EFF5E340-F744-4464-988E-9A00EFE936D5}" type="pres">
      <dgm:prSet presAssocID="{9187F34D-6352-44D7-899D-28C375437622}" presName="text2" presStyleLbl="fgAcc2" presStyleIdx="1" presStyleCnt="2" custScaleX="173843" custScaleY="83544" custLinFactNeighborX="61324" custLinFactNeighborY="0">
        <dgm:presLayoutVars>
          <dgm:chPref val="3"/>
        </dgm:presLayoutVars>
      </dgm:prSet>
      <dgm:spPr/>
    </dgm:pt>
    <dgm:pt modelId="{9E711660-56FD-4355-97CD-B9CE31E3484D}" type="pres">
      <dgm:prSet presAssocID="{9187F34D-6352-44D7-899D-28C375437622}" presName="hierChild3" presStyleCnt="0"/>
      <dgm:spPr/>
    </dgm:pt>
    <dgm:pt modelId="{43A0EEDE-3CA7-4B76-B0CD-72BF038CE429}" type="pres">
      <dgm:prSet presAssocID="{FF897DA8-726B-47C7-97BB-A61F96F5FAF1}" presName="Name17" presStyleLbl="parChTrans1D3" presStyleIdx="1" presStyleCnt="2"/>
      <dgm:spPr/>
    </dgm:pt>
    <dgm:pt modelId="{B07AFBBF-ADD6-4B76-80FA-09F6469928EF}" type="pres">
      <dgm:prSet presAssocID="{DB135BEA-89F9-4CFE-90FA-302BC1B63436}" presName="hierRoot3" presStyleCnt="0"/>
      <dgm:spPr/>
    </dgm:pt>
    <dgm:pt modelId="{74BAD66D-7159-4BF6-9547-E267469A70C7}" type="pres">
      <dgm:prSet presAssocID="{DB135BEA-89F9-4CFE-90FA-302BC1B63436}" presName="composite3" presStyleCnt="0"/>
      <dgm:spPr/>
    </dgm:pt>
    <dgm:pt modelId="{271A0627-42C3-491E-8915-8B1375010E4F}" type="pres">
      <dgm:prSet presAssocID="{DB135BEA-89F9-4CFE-90FA-302BC1B63436}" presName="background3" presStyleLbl="node3" presStyleIdx="1" presStyleCnt="2"/>
      <dgm:spPr/>
    </dgm:pt>
    <dgm:pt modelId="{D5994DB0-0BC3-4D5D-BB50-4FF167C3AB95}" type="pres">
      <dgm:prSet presAssocID="{DB135BEA-89F9-4CFE-90FA-302BC1B63436}" presName="text3" presStyleLbl="fgAcc3" presStyleIdx="1" presStyleCnt="2" custScaleX="173843" custScaleY="115053" custLinFactNeighborX="60557" custLinFactNeighborY="-13280">
        <dgm:presLayoutVars>
          <dgm:chPref val="3"/>
        </dgm:presLayoutVars>
      </dgm:prSet>
      <dgm:spPr/>
    </dgm:pt>
    <dgm:pt modelId="{0E46AC0D-F0CF-4332-B7E7-124ED48B20A6}" type="pres">
      <dgm:prSet presAssocID="{DB135BEA-89F9-4CFE-90FA-302BC1B63436}" presName="hierChild4" presStyleCnt="0"/>
      <dgm:spPr/>
    </dgm:pt>
  </dgm:ptLst>
  <dgm:cxnLst>
    <dgm:cxn modelId="{4D306408-E330-4452-B513-FC4117C87E43}" srcId="{9187F34D-6352-44D7-899D-28C375437622}" destId="{DB135BEA-89F9-4CFE-90FA-302BC1B63436}" srcOrd="0" destOrd="0" parTransId="{FF897DA8-726B-47C7-97BB-A61F96F5FAF1}" sibTransId="{C675FB4D-DEE7-48D4-891A-7AF1C17543E7}"/>
    <dgm:cxn modelId="{4B8C3011-100D-4967-A6E9-D9481F81ACE1}" type="presOf" srcId="{628C0E84-B6A7-43D9-99C8-FFA570FD04CE}" destId="{CA516277-B7F6-4313-8E23-E6AB22F84872}" srcOrd="0" destOrd="0" presId="urn:microsoft.com/office/officeart/2005/8/layout/hierarchy1"/>
    <dgm:cxn modelId="{BD8E201D-A4A4-41C5-A2EB-E81FE128F54E}" srcId="{628C0E84-B6A7-43D9-99C8-FFA570FD04CE}" destId="{9187F34D-6352-44D7-899D-28C375437622}" srcOrd="1" destOrd="0" parTransId="{A8F580AF-1F20-462C-94C7-4FC764647E9F}" sibTransId="{BE5B3B16-7431-4909-93DF-D0142C5B3D0B}"/>
    <dgm:cxn modelId="{9088A129-AFC4-44C3-8E7A-2105FC46EA17}" srcId="{628C0E84-B6A7-43D9-99C8-FFA570FD04CE}" destId="{0A5CF273-AFE7-4678-816F-65B139E55F8F}" srcOrd="0" destOrd="0" parTransId="{40D67B89-D9CF-4A95-8981-8EFCE2CAE650}" sibTransId="{F7E65E52-1A79-4ECD-91A5-43AD42A52AC7}"/>
    <dgm:cxn modelId="{BF3E6270-073F-46AD-B4A5-8A11A6DF27E9}" type="presOf" srcId="{A8F580AF-1F20-462C-94C7-4FC764647E9F}" destId="{7E0219A4-96EF-4C46-AB96-A27072ABB695}" srcOrd="0" destOrd="0" presId="urn:microsoft.com/office/officeart/2005/8/layout/hierarchy1"/>
    <dgm:cxn modelId="{41600151-3308-4C89-B593-CDA9AD062F25}" type="presOf" srcId="{40D67B89-D9CF-4A95-8981-8EFCE2CAE650}" destId="{81A4696E-02AB-4BDF-B427-29A763B899F4}" srcOrd="0" destOrd="0" presId="urn:microsoft.com/office/officeart/2005/8/layout/hierarchy1"/>
    <dgm:cxn modelId="{8899F254-A234-4D4A-8D96-E518E797D0AD}" type="presOf" srcId="{0A5CF273-AFE7-4678-816F-65B139E55F8F}" destId="{1C7BBFBC-B10A-40E4-9E5C-6B9A130284F7}" srcOrd="0" destOrd="0" presId="urn:microsoft.com/office/officeart/2005/8/layout/hierarchy1"/>
    <dgm:cxn modelId="{5A55BB75-9B94-4C26-A8C3-044FD61FA337}" srcId="{F79B275B-C209-432A-BFB6-4BC0DC5337BA}" destId="{628C0E84-B6A7-43D9-99C8-FFA570FD04CE}" srcOrd="0" destOrd="0" parTransId="{E054ED21-6138-4D1B-84E0-CDD559B0AA24}" sibTransId="{16AC7444-8D2A-412E-820F-8E002BEF4013}"/>
    <dgm:cxn modelId="{FEAD2876-D71C-4D25-B116-6C960031108D}" type="presOf" srcId="{FF897DA8-726B-47C7-97BB-A61F96F5FAF1}" destId="{43A0EEDE-3CA7-4B76-B0CD-72BF038CE429}" srcOrd="0" destOrd="0" presId="urn:microsoft.com/office/officeart/2005/8/layout/hierarchy1"/>
    <dgm:cxn modelId="{176D5B5A-A126-4B9F-9B12-1CF5567201D7}" srcId="{0A5CF273-AFE7-4678-816F-65B139E55F8F}" destId="{125CA777-4E50-4490-8575-AAFCDB719FB6}" srcOrd="0" destOrd="0" parTransId="{DB479950-8A8C-48EA-9501-CFA973A4F4BF}" sibTransId="{91F15729-8DC9-4676-B13A-A2F3745976E4}"/>
    <dgm:cxn modelId="{5231E180-CE40-4626-B6B9-95C40A77EAC2}" type="presOf" srcId="{125CA777-4E50-4490-8575-AAFCDB719FB6}" destId="{B858AA3E-2C07-45D9-859B-A65A5345C975}" srcOrd="0" destOrd="0" presId="urn:microsoft.com/office/officeart/2005/8/layout/hierarchy1"/>
    <dgm:cxn modelId="{95277ED3-EEDB-43EF-AFE9-E66A91056F47}" type="presOf" srcId="{DB479950-8A8C-48EA-9501-CFA973A4F4BF}" destId="{01DF8874-99C1-44F3-B49A-CEF392BD192C}" srcOrd="0" destOrd="0" presId="urn:microsoft.com/office/officeart/2005/8/layout/hierarchy1"/>
    <dgm:cxn modelId="{D2AF18F7-CC99-407A-95B8-BFB5C4D9E693}" type="presOf" srcId="{F79B275B-C209-432A-BFB6-4BC0DC5337BA}" destId="{89DCE6BD-2134-4F45-9718-8C3FF2E7A57C}" srcOrd="0" destOrd="0" presId="urn:microsoft.com/office/officeart/2005/8/layout/hierarchy1"/>
    <dgm:cxn modelId="{8868F6FA-6FC9-4116-9F4E-29CD1704438C}" type="presOf" srcId="{9187F34D-6352-44D7-899D-28C375437622}" destId="{EFF5E340-F744-4464-988E-9A00EFE936D5}" srcOrd="0" destOrd="0" presId="urn:microsoft.com/office/officeart/2005/8/layout/hierarchy1"/>
    <dgm:cxn modelId="{DFC8A8FF-92D7-406A-A2D4-1EC35BD7271C}" type="presOf" srcId="{DB135BEA-89F9-4CFE-90FA-302BC1B63436}" destId="{D5994DB0-0BC3-4D5D-BB50-4FF167C3AB95}" srcOrd="0" destOrd="0" presId="urn:microsoft.com/office/officeart/2005/8/layout/hierarchy1"/>
    <dgm:cxn modelId="{6A93D877-1DF5-4429-8BC0-961BDDFD8E5E}" type="presParOf" srcId="{89DCE6BD-2134-4F45-9718-8C3FF2E7A57C}" destId="{83389500-E0F4-4F94-9796-432D7D49B644}" srcOrd="0" destOrd="0" presId="urn:microsoft.com/office/officeart/2005/8/layout/hierarchy1"/>
    <dgm:cxn modelId="{0331B505-444A-452A-BDD9-AC5C2397025F}" type="presParOf" srcId="{83389500-E0F4-4F94-9796-432D7D49B644}" destId="{B7599E58-D830-4DCC-8B2E-EA263BBDB411}" srcOrd="0" destOrd="0" presId="urn:microsoft.com/office/officeart/2005/8/layout/hierarchy1"/>
    <dgm:cxn modelId="{9CB550F9-2D84-441F-AD8E-E7383B37A300}" type="presParOf" srcId="{B7599E58-D830-4DCC-8B2E-EA263BBDB411}" destId="{4E1668D0-5349-4B58-B32E-05E0FF144E0E}" srcOrd="0" destOrd="0" presId="urn:microsoft.com/office/officeart/2005/8/layout/hierarchy1"/>
    <dgm:cxn modelId="{9A365CC6-D637-40FB-82D6-6B37CB2C80E8}" type="presParOf" srcId="{B7599E58-D830-4DCC-8B2E-EA263BBDB411}" destId="{CA516277-B7F6-4313-8E23-E6AB22F84872}" srcOrd="1" destOrd="0" presId="urn:microsoft.com/office/officeart/2005/8/layout/hierarchy1"/>
    <dgm:cxn modelId="{B30ADB65-356F-40BD-84A2-D214E0117138}" type="presParOf" srcId="{83389500-E0F4-4F94-9796-432D7D49B644}" destId="{34E178B9-0A6A-43F7-9646-69FBE7669CB7}" srcOrd="1" destOrd="0" presId="urn:microsoft.com/office/officeart/2005/8/layout/hierarchy1"/>
    <dgm:cxn modelId="{A8AFD031-AEF7-4F67-82C6-3AB829EF389B}" type="presParOf" srcId="{34E178B9-0A6A-43F7-9646-69FBE7669CB7}" destId="{81A4696E-02AB-4BDF-B427-29A763B899F4}" srcOrd="0" destOrd="0" presId="urn:microsoft.com/office/officeart/2005/8/layout/hierarchy1"/>
    <dgm:cxn modelId="{6DF9BB6F-E62A-4792-A9B8-ED48D259D3EB}" type="presParOf" srcId="{34E178B9-0A6A-43F7-9646-69FBE7669CB7}" destId="{E865E910-418B-436D-9DC7-22A1B5A25F0C}" srcOrd="1" destOrd="0" presId="urn:microsoft.com/office/officeart/2005/8/layout/hierarchy1"/>
    <dgm:cxn modelId="{7062CFA1-1A16-4B7A-94EC-742E71730482}" type="presParOf" srcId="{E865E910-418B-436D-9DC7-22A1B5A25F0C}" destId="{F5F87610-C7F4-4AB5-9BD3-0A0999284D2E}" srcOrd="0" destOrd="0" presId="urn:microsoft.com/office/officeart/2005/8/layout/hierarchy1"/>
    <dgm:cxn modelId="{029E1589-5DE5-4A40-949A-9315A4C53FD5}" type="presParOf" srcId="{F5F87610-C7F4-4AB5-9BD3-0A0999284D2E}" destId="{928FFDAD-B5A7-4CCC-AD24-F25B5C6C557C}" srcOrd="0" destOrd="0" presId="urn:microsoft.com/office/officeart/2005/8/layout/hierarchy1"/>
    <dgm:cxn modelId="{7B08C37F-8A11-4E30-8509-B2EAF5A0AB8E}" type="presParOf" srcId="{F5F87610-C7F4-4AB5-9BD3-0A0999284D2E}" destId="{1C7BBFBC-B10A-40E4-9E5C-6B9A130284F7}" srcOrd="1" destOrd="0" presId="urn:microsoft.com/office/officeart/2005/8/layout/hierarchy1"/>
    <dgm:cxn modelId="{A6DC78CE-605E-4D36-A2DD-A84D0212974C}" type="presParOf" srcId="{E865E910-418B-436D-9DC7-22A1B5A25F0C}" destId="{829496FA-4450-42A8-B0BC-21DCB15DA751}" srcOrd="1" destOrd="0" presId="urn:microsoft.com/office/officeart/2005/8/layout/hierarchy1"/>
    <dgm:cxn modelId="{5506C9F0-4B39-4910-838F-C10E513FFFD1}" type="presParOf" srcId="{829496FA-4450-42A8-B0BC-21DCB15DA751}" destId="{01DF8874-99C1-44F3-B49A-CEF392BD192C}" srcOrd="0" destOrd="0" presId="urn:microsoft.com/office/officeart/2005/8/layout/hierarchy1"/>
    <dgm:cxn modelId="{42D69444-EEE3-4DA9-A778-8750EA98A8BB}" type="presParOf" srcId="{829496FA-4450-42A8-B0BC-21DCB15DA751}" destId="{AAEF3EC8-E4D6-42C8-AFD9-D2952F5612EE}" srcOrd="1" destOrd="0" presId="urn:microsoft.com/office/officeart/2005/8/layout/hierarchy1"/>
    <dgm:cxn modelId="{347A4EC2-D53A-4FA2-896C-857A2B4F1C9B}" type="presParOf" srcId="{AAEF3EC8-E4D6-42C8-AFD9-D2952F5612EE}" destId="{6C253D2B-C052-4C2F-87BC-2D14C12179F3}" srcOrd="0" destOrd="0" presId="urn:microsoft.com/office/officeart/2005/8/layout/hierarchy1"/>
    <dgm:cxn modelId="{7DEC1172-0A2B-4902-A97E-5C9AF1BF100B}" type="presParOf" srcId="{6C253D2B-C052-4C2F-87BC-2D14C12179F3}" destId="{4D23C351-9729-4921-9E2E-D0AB82342D94}" srcOrd="0" destOrd="0" presId="urn:microsoft.com/office/officeart/2005/8/layout/hierarchy1"/>
    <dgm:cxn modelId="{83D460F6-D5C1-4A46-9766-E1187948C969}" type="presParOf" srcId="{6C253D2B-C052-4C2F-87BC-2D14C12179F3}" destId="{B858AA3E-2C07-45D9-859B-A65A5345C975}" srcOrd="1" destOrd="0" presId="urn:microsoft.com/office/officeart/2005/8/layout/hierarchy1"/>
    <dgm:cxn modelId="{C526E281-0A8A-40B0-90A1-66BB292B9342}" type="presParOf" srcId="{AAEF3EC8-E4D6-42C8-AFD9-D2952F5612EE}" destId="{45D29DB1-A54B-4C83-9703-9CBA3E23409D}" srcOrd="1" destOrd="0" presId="urn:microsoft.com/office/officeart/2005/8/layout/hierarchy1"/>
    <dgm:cxn modelId="{7BE8B28B-7829-4F1E-9510-26FEC16B0B89}" type="presParOf" srcId="{34E178B9-0A6A-43F7-9646-69FBE7669CB7}" destId="{7E0219A4-96EF-4C46-AB96-A27072ABB695}" srcOrd="2" destOrd="0" presId="urn:microsoft.com/office/officeart/2005/8/layout/hierarchy1"/>
    <dgm:cxn modelId="{F88A7E0B-EB8D-41D6-9AF5-B38B29C741EB}" type="presParOf" srcId="{34E178B9-0A6A-43F7-9646-69FBE7669CB7}" destId="{4648E75F-2F80-4621-A984-03DDAA9B03F1}" srcOrd="3" destOrd="0" presId="urn:microsoft.com/office/officeart/2005/8/layout/hierarchy1"/>
    <dgm:cxn modelId="{7908F9DB-74FE-4C06-96CF-AD4EAB889732}" type="presParOf" srcId="{4648E75F-2F80-4621-A984-03DDAA9B03F1}" destId="{93E1858E-4621-4317-8860-8327777E8FFE}" srcOrd="0" destOrd="0" presId="urn:microsoft.com/office/officeart/2005/8/layout/hierarchy1"/>
    <dgm:cxn modelId="{6549A760-A87C-4F6D-9A57-523DB8145F3F}" type="presParOf" srcId="{93E1858E-4621-4317-8860-8327777E8FFE}" destId="{21A9FD1F-FAB8-47CC-8781-0F75F5ED5769}" srcOrd="0" destOrd="0" presId="urn:microsoft.com/office/officeart/2005/8/layout/hierarchy1"/>
    <dgm:cxn modelId="{AF7E6E93-1336-44A7-B6F6-71188B88BC9A}" type="presParOf" srcId="{93E1858E-4621-4317-8860-8327777E8FFE}" destId="{EFF5E340-F744-4464-988E-9A00EFE936D5}" srcOrd="1" destOrd="0" presId="urn:microsoft.com/office/officeart/2005/8/layout/hierarchy1"/>
    <dgm:cxn modelId="{6959F031-F99A-4972-A6E3-21C8E560031D}" type="presParOf" srcId="{4648E75F-2F80-4621-A984-03DDAA9B03F1}" destId="{9E711660-56FD-4355-97CD-B9CE31E3484D}" srcOrd="1" destOrd="0" presId="urn:microsoft.com/office/officeart/2005/8/layout/hierarchy1"/>
    <dgm:cxn modelId="{EF980116-D3CC-4ED7-9CD1-55DB8D785E16}" type="presParOf" srcId="{9E711660-56FD-4355-97CD-B9CE31E3484D}" destId="{43A0EEDE-3CA7-4B76-B0CD-72BF038CE429}" srcOrd="0" destOrd="0" presId="urn:microsoft.com/office/officeart/2005/8/layout/hierarchy1"/>
    <dgm:cxn modelId="{28618AC6-0EA0-4E1E-AAD0-2D5C6D705C1F}" type="presParOf" srcId="{9E711660-56FD-4355-97CD-B9CE31E3484D}" destId="{B07AFBBF-ADD6-4B76-80FA-09F6469928EF}" srcOrd="1" destOrd="0" presId="urn:microsoft.com/office/officeart/2005/8/layout/hierarchy1"/>
    <dgm:cxn modelId="{8BD1D391-11E5-4406-9505-15195A51692A}" type="presParOf" srcId="{B07AFBBF-ADD6-4B76-80FA-09F6469928EF}" destId="{74BAD66D-7159-4BF6-9547-E267469A70C7}" srcOrd="0" destOrd="0" presId="urn:microsoft.com/office/officeart/2005/8/layout/hierarchy1"/>
    <dgm:cxn modelId="{9A61497F-C94E-4EDA-95D2-E6181E817159}" type="presParOf" srcId="{74BAD66D-7159-4BF6-9547-E267469A70C7}" destId="{271A0627-42C3-491E-8915-8B1375010E4F}" srcOrd="0" destOrd="0" presId="urn:microsoft.com/office/officeart/2005/8/layout/hierarchy1"/>
    <dgm:cxn modelId="{C97FA33C-AC4E-4B4C-BF69-89CCAB604896}" type="presParOf" srcId="{74BAD66D-7159-4BF6-9547-E267469A70C7}" destId="{D5994DB0-0BC3-4D5D-BB50-4FF167C3AB95}" srcOrd="1" destOrd="0" presId="urn:microsoft.com/office/officeart/2005/8/layout/hierarchy1"/>
    <dgm:cxn modelId="{A5962F1D-FBDA-4EE0-9E39-6FF0FCF8845B}" type="presParOf" srcId="{B07AFBBF-ADD6-4B76-80FA-09F6469928EF}" destId="{0E46AC0D-F0CF-4332-B7E7-124ED48B20A6}"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A30E3-4282-4793-8ADD-A4E8C7FCF7F0}">
      <dsp:nvSpPr>
        <dsp:cNvPr id="0" name=""/>
        <dsp:cNvSpPr/>
      </dsp:nvSpPr>
      <dsp:spPr>
        <a:xfrm>
          <a:off x="9152574" y="3633854"/>
          <a:ext cx="91440" cy="274635"/>
        </a:xfrm>
        <a:custGeom>
          <a:avLst/>
          <a:gdLst/>
          <a:ahLst/>
          <a:cxnLst/>
          <a:rect l="0" t="0" r="0" b="0"/>
          <a:pathLst>
            <a:path>
              <a:moveTo>
                <a:pt x="45720" y="0"/>
              </a:moveTo>
              <a:lnTo>
                <a:pt x="45720" y="27463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4E6C14-22B4-4CCC-A24D-DDEEE294A5F4}">
      <dsp:nvSpPr>
        <dsp:cNvPr id="0" name=""/>
        <dsp:cNvSpPr/>
      </dsp:nvSpPr>
      <dsp:spPr>
        <a:xfrm>
          <a:off x="8282575" y="2277897"/>
          <a:ext cx="915719" cy="368248"/>
        </a:xfrm>
        <a:custGeom>
          <a:avLst/>
          <a:gdLst/>
          <a:ahLst/>
          <a:cxnLst/>
          <a:rect l="0" t="0" r="0" b="0"/>
          <a:pathLst>
            <a:path>
              <a:moveTo>
                <a:pt x="0" y="0"/>
              </a:moveTo>
              <a:lnTo>
                <a:pt x="0" y="250950"/>
              </a:lnTo>
              <a:lnTo>
                <a:pt x="915719" y="250950"/>
              </a:lnTo>
              <a:lnTo>
                <a:pt x="915719"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78048E-D9A4-4329-B8FF-B4632312C6B9}">
      <dsp:nvSpPr>
        <dsp:cNvPr id="0" name=""/>
        <dsp:cNvSpPr/>
      </dsp:nvSpPr>
      <dsp:spPr>
        <a:xfrm>
          <a:off x="7404685" y="3450174"/>
          <a:ext cx="91440" cy="368248"/>
        </a:xfrm>
        <a:custGeom>
          <a:avLst/>
          <a:gdLst/>
          <a:ahLst/>
          <a:cxnLst/>
          <a:rect l="0" t="0" r="0" b="0"/>
          <a:pathLst>
            <a:path>
              <a:moveTo>
                <a:pt x="45720" y="0"/>
              </a:moveTo>
              <a:lnTo>
                <a:pt x="4572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B15EDA-1215-4475-ABA9-299B01447BD7}">
      <dsp:nvSpPr>
        <dsp:cNvPr id="0" name=""/>
        <dsp:cNvSpPr/>
      </dsp:nvSpPr>
      <dsp:spPr>
        <a:xfrm>
          <a:off x="7450405" y="2277897"/>
          <a:ext cx="832169" cy="368248"/>
        </a:xfrm>
        <a:custGeom>
          <a:avLst/>
          <a:gdLst/>
          <a:ahLst/>
          <a:cxnLst/>
          <a:rect l="0" t="0" r="0" b="0"/>
          <a:pathLst>
            <a:path>
              <a:moveTo>
                <a:pt x="832169" y="0"/>
              </a:moveTo>
              <a:lnTo>
                <a:pt x="832169" y="250950"/>
              </a:lnTo>
              <a:lnTo>
                <a:pt x="0" y="250950"/>
              </a:lnTo>
              <a:lnTo>
                <a:pt x="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68B42C-E570-4FB6-9A1A-21C3F5D2F7E3}">
      <dsp:nvSpPr>
        <dsp:cNvPr id="0" name=""/>
        <dsp:cNvSpPr/>
      </dsp:nvSpPr>
      <dsp:spPr>
        <a:xfrm>
          <a:off x="5187456" y="1105621"/>
          <a:ext cx="3095118" cy="368248"/>
        </a:xfrm>
        <a:custGeom>
          <a:avLst/>
          <a:gdLst/>
          <a:ahLst/>
          <a:cxnLst/>
          <a:rect l="0" t="0" r="0" b="0"/>
          <a:pathLst>
            <a:path>
              <a:moveTo>
                <a:pt x="0" y="0"/>
              </a:moveTo>
              <a:lnTo>
                <a:pt x="0" y="250950"/>
              </a:lnTo>
              <a:lnTo>
                <a:pt x="3095118" y="250950"/>
              </a:lnTo>
              <a:lnTo>
                <a:pt x="3095118" y="3682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01217FD-66FB-4911-AC16-540FA6BFA45F}">
      <dsp:nvSpPr>
        <dsp:cNvPr id="0" name=""/>
        <dsp:cNvSpPr/>
      </dsp:nvSpPr>
      <dsp:spPr>
        <a:xfrm>
          <a:off x="5554078" y="3870708"/>
          <a:ext cx="91440" cy="368248"/>
        </a:xfrm>
        <a:custGeom>
          <a:avLst/>
          <a:gdLst/>
          <a:ahLst/>
          <a:cxnLst/>
          <a:rect l="0" t="0" r="0" b="0"/>
          <a:pathLst>
            <a:path>
              <a:moveTo>
                <a:pt x="45720" y="0"/>
              </a:moveTo>
              <a:lnTo>
                <a:pt x="4572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E39721-E256-4FC5-84EE-781A4D5701AC}">
      <dsp:nvSpPr>
        <dsp:cNvPr id="0" name=""/>
        <dsp:cNvSpPr/>
      </dsp:nvSpPr>
      <dsp:spPr>
        <a:xfrm>
          <a:off x="5187456" y="1105621"/>
          <a:ext cx="412342" cy="368248"/>
        </a:xfrm>
        <a:custGeom>
          <a:avLst/>
          <a:gdLst/>
          <a:ahLst/>
          <a:cxnLst/>
          <a:rect l="0" t="0" r="0" b="0"/>
          <a:pathLst>
            <a:path>
              <a:moveTo>
                <a:pt x="0" y="0"/>
              </a:moveTo>
              <a:lnTo>
                <a:pt x="0" y="250950"/>
              </a:lnTo>
              <a:lnTo>
                <a:pt x="412342" y="250950"/>
              </a:lnTo>
              <a:lnTo>
                <a:pt x="412342" y="3682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C79BA0-9750-4CD1-9627-59FF36165763}">
      <dsp:nvSpPr>
        <dsp:cNvPr id="0" name=""/>
        <dsp:cNvSpPr/>
      </dsp:nvSpPr>
      <dsp:spPr>
        <a:xfrm>
          <a:off x="4006519" y="3627305"/>
          <a:ext cx="91440" cy="368248"/>
        </a:xfrm>
        <a:custGeom>
          <a:avLst/>
          <a:gdLst/>
          <a:ahLst/>
          <a:cxnLst/>
          <a:rect l="0" t="0" r="0" b="0"/>
          <a:pathLst>
            <a:path>
              <a:moveTo>
                <a:pt x="45720" y="0"/>
              </a:moveTo>
              <a:lnTo>
                <a:pt x="4572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9BEB66-EA0A-45FE-8BDF-DB98CAF7F121}">
      <dsp:nvSpPr>
        <dsp:cNvPr id="0" name=""/>
        <dsp:cNvSpPr/>
      </dsp:nvSpPr>
      <dsp:spPr>
        <a:xfrm>
          <a:off x="4052239" y="1105621"/>
          <a:ext cx="1135217" cy="368248"/>
        </a:xfrm>
        <a:custGeom>
          <a:avLst/>
          <a:gdLst/>
          <a:ahLst/>
          <a:cxnLst/>
          <a:rect l="0" t="0" r="0" b="0"/>
          <a:pathLst>
            <a:path>
              <a:moveTo>
                <a:pt x="1135217" y="0"/>
              </a:moveTo>
              <a:lnTo>
                <a:pt x="1135217" y="250950"/>
              </a:lnTo>
              <a:lnTo>
                <a:pt x="0" y="250950"/>
              </a:lnTo>
              <a:lnTo>
                <a:pt x="0" y="3682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DEF85F-9B8D-4FF8-98B3-A3BAA7AF25DA}">
      <dsp:nvSpPr>
        <dsp:cNvPr id="0" name=""/>
        <dsp:cNvSpPr/>
      </dsp:nvSpPr>
      <dsp:spPr>
        <a:xfrm>
          <a:off x="2458959" y="3174991"/>
          <a:ext cx="91440" cy="368248"/>
        </a:xfrm>
        <a:custGeom>
          <a:avLst/>
          <a:gdLst/>
          <a:ahLst/>
          <a:cxnLst/>
          <a:rect l="0" t="0" r="0" b="0"/>
          <a:pathLst>
            <a:path>
              <a:moveTo>
                <a:pt x="45720" y="0"/>
              </a:moveTo>
              <a:lnTo>
                <a:pt x="4572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1FF991-8465-433B-8BE2-8830AA1316EA}">
      <dsp:nvSpPr>
        <dsp:cNvPr id="0" name=""/>
        <dsp:cNvSpPr/>
      </dsp:nvSpPr>
      <dsp:spPr>
        <a:xfrm>
          <a:off x="2504679" y="1105621"/>
          <a:ext cx="2682776" cy="368248"/>
        </a:xfrm>
        <a:custGeom>
          <a:avLst/>
          <a:gdLst/>
          <a:ahLst/>
          <a:cxnLst/>
          <a:rect l="0" t="0" r="0" b="0"/>
          <a:pathLst>
            <a:path>
              <a:moveTo>
                <a:pt x="2682776" y="0"/>
              </a:moveTo>
              <a:lnTo>
                <a:pt x="2682776" y="250950"/>
              </a:lnTo>
              <a:lnTo>
                <a:pt x="0" y="250950"/>
              </a:lnTo>
              <a:lnTo>
                <a:pt x="0" y="3682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4DFD48-628B-4D0A-9A07-70E55EC6FB66}">
      <dsp:nvSpPr>
        <dsp:cNvPr id="0" name=""/>
        <dsp:cNvSpPr/>
      </dsp:nvSpPr>
      <dsp:spPr>
        <a:xfrm>
          <a:off x="911400" y="2277897"/>
          <a:ext cx="91440" cy="368248"/>
        </a:xfrm>
        <a:custGeom>
          <a:avLst/>
          <a:gdLst/>
          <a:ahLst/>
          <a:cxnLst/>
          <a:rect l="0" t="0" r="0" b="0"/>
          <a:pathLst>
            <a:path>
              <a:moveTo>
                <a:pt x="45720" y="0"/>
              </a:moveTo>
              <a:lnTo>
                <a:pt x="45720" y="3682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CBA015-59E5-44A7-B239-0917A2536F81}">
      <dsp:nvSpPr>
        <dsp:cNvPr id="0" name=""/>
        <dsp:cNvSpPr/>
      </dsp:nvSpPr>
      <dsp:spPr>
        <a:xfrm>
          <a:off x="957120" y="1105621"/>
          <a:ext cx="4230336" cy="368248"/>
        </a:xfrm>
        <a:custGeom>
          <a:avLst/>
          <a:gdLst/>
          <a:ahLst/>
          <a:cxnLst/>
          <a:rect l="0" t="0" r="0" b="0"/>
          <a:pathLst>
            <a:path>
              <a:moveTo>
                <a:pt x="4230336" y="0"/>
              </a:moveTo>
              <a:lnTo>
                <a:pt x="4230336" y="250950"/>
              </a:lnTo>
              <a:lnTo>
                <a:pt x="0" y="250950"/>
              </a:lnTo>
              <a:lnTo>
                <a:pt x="0" y="3682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EC8697-BFF6-4C27-8F1B-D63F9FE800CC}">
      <dsp:nvSpPr>
        <dsp:cNvPr id="0" name=""/>
        <dsp:cNvSpPr/>
      </dsp:nvSpPr>
      <dsp:spPr>
        <a:xfrm>
          <a:off x="2201716" y="3187"/>
          <a:ext cx="5971480" cy="1102434"/>
        </a:xfrm>
        <a:prstGeom prst="roundRect">
          <a:avLst>
            <a:gd name="adj" fmla="val 10000"/>
          </a:avLst>
        </a:prstGeo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cap="flat" cmpd="sng" algn="ctr">
          <a:solidFill>
            <a:schemeClr val="accent3"/>
          </a:solidFill>
          <a:prstDash val="solid"/>
          <a:miter lim="800000"/>
        </a:ln>
        <a:effectLst/>
      </dsp:spPr>
      <dsp:style>
        <a:lnRef idx="1">
          <a:schemeClr val="accent3"/>
        </a:lnRef>
        <a:fillRef idx="2">
          <a:schemeClr val="accent3"/>
        </a:fillRef>
        <a:effectRef idx="1">
          <a:schemeClr val="accent3"/>
        </a:effectRef>
        <a:fontRef idx="minor">
          <a:schemeClr val="dk1"/>
        </a:fontRef>
      </dsp:style>
    </dsp:sp>
    <dsp:sp modelId="{A87A9107-B57A-4EAD-966D-C46BAE2959D6}">
      <dsp:nvSpPr>
        <dsp:cNvPr id="0" name=""/>
        <dsp:cNvSpPr/>
      </dsp:nvSpPr>
      <dsp:spPr>
        <a:xfrm>
          <a:off x="2342403" y="136840"/>
          <a:ext cx="5971480" cy="1102434"/>
        </a:xfrm>
        <a:prstGeom prst="roundRect">
          <a:avLst>
            <a:gd name="adj" fmla="val 10000"/>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b="1" i="0" kern="1200" dirty="0">
              <a:cs typeface="B Lotus" panose="00000400000000000000" pitchFamily="2" charset="-78"/>
            </a:rPr>
            <a:t>همه مادران باردار هنگام مراجعه ماسک طبی داشته باشند.</a:t>
          </a:r>
        </a:p>
        <a:p>
          <a:pPr marL="0" lvl="0" indent="0" algn="ctr" defTabSz="444500" rtl="1">
            <a:lnSpc>
              <a:spcPct val="100000"/>
            </a:lnSpc>
            <a:spcBef>
              <a:spcPct val="0"/>
            </a:spcBef>
            <a:spcAft>
              <a:spcPct val="35000"/>
            </a:spcAft>
            <a:buNone/>
          </a:pPr>
          <a:r>
            <a:rPr lang="fa-IR" sz="1000" b="1" i="0" kern="1200" dirty="0">
              <a:cs typeface="B Lotus" panose="00000400000000000000" pitchFamily="2" charset="-78"/>
            </a:rPr>
            <a:t>علت مراجعه (مشکلات مامایی یا غیر مامایی شامل: تب، سرفه، گلودرد، خستگی، سردرد، و تنگی نفس، درد عضلانی، اختلال بویایی و چشایی) سوال شود</a:t>
          </a:r>
        </a:p>
      </dsp:txBody>
      <dsp:txXfrm>
        <a:off x="2374692" y="169129"/>
        <a:ext cx="5906902" cy="1037856"/>
      </dsp:txXfrm>
    </dsp:sp>
    <dsp:sp modelId="{CE3DB441-A0EE-4F98-A12D-DFD02B2F1D66}">
      <dsp:nvSpPr>
        <dsp:cNvPr id="0" name=""/>
        <dsp:cNvSpPr/>
      </dsp:nvSpPr>
      <dsp:spPr>
        <a:xfrm>
          <a:off x="324027" y="1473870"/>
          <a:ext cx="1266185" cy="80402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30082582-1808-439A-8790-B9BC05985AC1}">
      <dsp:nvSpPr>
        <dsp:cNvPr id="0" name=""/>
        <dsp:cNvSpPr/>
      </dsp:nvSpPr>
      <dsp:spPr>
        <a:xfrm>
          <a:off x="464714" y="1607523"/>
          <a:ext cx="1266185"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b="1" kern="1200" dirty="0">
              <a:cs typeface="B Lotus" panose="00000400000000000000" pitchFamily="2" charset="-78"/>
            </a:rPr>
            <a:t>مشکلات مامایی</a:t>
          </a:r>
        </a:p>
      </dsp:txBody>
      <dsp:txXfrm>
        <a:off x="488263" y="1631072"/>
        <a:ext cx="1219087" cy="756929"/>
      </dsp:txXfrm>
    </dsp:sp>
    <dsp:sp modelId="{84A0D239-2C3C-4095-82EF-321C24A47E4E}">
      <dsp:nvSpPr>
        <dsp:cNvPr id="0" name=""/>
        <dsp:cNvSpPr/>
      </dsp:nvSpPr>
      <dsp:spPr>
        <a:xfrm>
          <a:off x="324027" y="2646146"/>
          <a:ext cx="1266185" cy="15679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BA9A57-FEA7-4066-ACB1-E3DD1C703219}">
      <dsp:nvSpPr>
        <dsp:cNvPr id="0" name=""/>
        <dsp:cNvSpPr/>
      </dsp:nvSpPr>
      <dsp:spPr>
        <a:xfrm>
          <a:off x="464714" y="2779799"/>
          <a:ext cx="1266185" cy="156797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ارجاع به تریاژ مطابق دستور عمل راهنمای کشوری خدمات مامایی و زایمان *****</a:t>
          </a:r>
        </a:p>
      </dsp:txBody>
      <dsp:txXfrm>
        <a:off x="501799" y="2816884"/>
        <a:ext cx="1192015" cy="1493804"/>
      </dsp:txXfrm>
    </dsp:sp>
    <dsp:sp modelId="{3AF8C5ED-5903-4409-9C8B-9E3C35EFF553}">
      <dsp:nvSpPr>
        <dsp:cNvPr id="0" name=""/>
        <dsp:cNvSpPr/>
      </dsp:nvSpPr>
      <dsp:spPr>
        <a:xfrm>
          <a:off x="1871587" y="1473870"/>
          <a:ext cx="1266185" cy="1701121"/>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7FA67DC9-C2C7-4CAC-84B7-4DA61E2F9DBD}">
      <dsp:nvSpPr>
        <dsp:cNvPr id="0" name=""/>
        <dsp:cNvSpPr/>
      </dsp:nvSpPr>
      <dsp:spPr>
        <a:xfrm>
          <a:off x="2012274" y="1607523"/>
          <a:ext cx="1266185" cy="170112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b="1" kern="1200" dirty="0">
              <a:cs typeface="B Lotus" panose="00000400000000000000" pitchFamily="2" charset="-78"/>
            </a:rPr>
            <a:t>بحرانی:</a:t>
          </a:r>
        </a:p>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مشکلات غیرمامایی</a:t>
          </a:r>
        </a:p>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نارسایی تنفسی،</a:t>
          </a:r>
        </a:p>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شوک، نارسایی چند ارگان</a:t>
          </a:r>
        </a:p>
      </dsp:txBody>
      <dsp:txXfrm>
        <a:off x="2049359" y="1644608"/>
        <a:ext cx="1192015" cy="1626951"/>
      </dsp:txXfrm>
    </dsp:sp>
    <dsp:sp modelId="{87984651-A9DA-4C15-8FDA-4E8C1CA9F034}">
      <dsp:nvSpPr>
        <dsp:cNvPr id="0" name=""/>
        <dsp:cNvSpPr/>
      </dsp:nvSpPr>
      <dsp:spPr>
        <a:xfrm>
          <a:off x="1871587" y="3543240"/>
          <a:ext cx="1266185" cy="14910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DAEA30-30E4-402A-9C92-0CED334A2E54}">
      <dsp:nvSpPr>
        <dsp:cNvPr id="0" name=""/>
        <dsp:cNvSpPr/>
      </dsp:nvSpPr>
      <dsp:spPr>
        <a:xfrm>
          <a:off x="2012274" y="3676893"/>
          <a:ext cx="1266185" cy="14910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اعزام و بستری در آی سی یو بیمارستان فوق تخصصی کرونا</a:t>
          </a:r>
        </a:p>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مرجع کرونا ****</a:t>
          </a:r>
        </a:p>
      </dsp:txBody>
      <dsp:txXfrm>
        <a:off x="2049359" y="3713978"/>
        <a:ext cx="1192015" cy="1416915"/>
      </dsp:txXfrm>
    </dsp:sp>
    <dsp:sp modelId="{B8F218E8-0E4D-4EAA-8E71-F4DBB581DBB8}">
      <dsp:nvSpPr>
        <dsp:cNvPr id="0" name=""/>
        <dsp:cNvSpPr/>
      </dsp:nvSpPr>
      <dsp:spPr>
        <a:xfrm>
          <a:off x="3419146" y="1473870"/>
          <a:ext cx="1266185" cy="2153434"/>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4D3539CA-04ED-4790-9A13-A01CCC7B0C5F}">
      <dsp:nvSpPr>
        <dsp:cNvPr id="0" name=""/>
        <dsp:cNvSpPr/>
      </dsp:nvSpPr>
      <dsp:spPr>
        <a:xfrm>
          <a:off x="3559833" y="1607523"/>
          <a:ext cx="1266185" cy="21534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b="1" kern="1200" dirty="0">
              <a:cs typeface="B Lotus" panose="00000400000000000000" pitchFamily="2" charset="-78"/>
            </a:rPr>
            <a:t>شدید:</a:t>
          </a:r>
        </a:p>
        <a:p>
          <a:pPr marL="0" lvl="0" indent="0" algn="ctr" defTabSz="444500" rtl="1">
            <a:lnSpc>
              <a:spcPct val="100000"/>
            </a:lnSpc>
            <a:spcBef>
              <a:spcPct val="0"/>
            </a:spcBef>
            <a:spcAft>
              <a:spcPct val="35000"/>
            </a:spcAft>
            <a:buNone/>
          </a:pPr>
          <a:r>
            <a:rPr lang="fa-IR" sz="1000" b="0" kern="1200" dirty="0">
              <a:cs typeface="B Lotus" panose="00000400000000000000" pitchFamily="2" charset="-78"/>
            </a:rPr>
            <a:t>مشکلات غیر مامایی</a:t>
          </a:r>
        </a:p>
        <a:p>
          <a:pPr marL="0" lvl="0" indent="0" algn="ctr" defTabSz="444500" rtl="1">
            <a:lnSpc>
              <a:spcPct val="100000"/>
            </a:lnSpc>
            <a:spcBef>
              <a:spcPct val="0"/>
            </a:spcBef>
            <a:spcAft>
              <a:spcPct val="35000"/>
            </a:spcAft>
            <a:buNone/>
          </a:pPr>
          <a:r>
            <a:rPr lang="fa-IR" sz="1000" b="0" i="0" kern="1200" dirty="0">
              <a:cs typeface="B Lotus" panose="00000400000000000000" pitchFamily="2" charset="-78"/>
            </a:rPr>
            <a:t>تب، سرفه، گلودرد، خستگی، سردرد </a:t>
          </a:r>
          <a:r>
            <a:rPr lang="fa-IR" sz="1000" b="1" i="0" kern="1200" dirty="0">
              <a:cs typeface="B Lotus" panose="00000400000000000000" pitchFamily="2" charset="-78"/>
            </a:rPr>
            <a:t>با تنگی نفس مساوی یا بیشتر 24 درصد، درصد اشباع اکسیژن کمتر از 95 درصد</a:t>
          </a:r>
          <a:endParaRPr lang="fa-IR" sz="1000" b="0" kern="1200" dirty="0">
            <a:cs typeface="B Lotus" panose="00000400000000000000" pitchFamily="2" charset="-78"/>
          </a:endParaRPr>
        </a:p>
      </dsp:txBody>
      <dsp:txXfrm>
        <a:off x="3596918" y="1644608"/>
        <a:ext cx="1192015" cy="2079264"/>
      </dsp:txXfrm>
    </dsp:sp>
    <dsp:sp modelId="{C8BF615A-591F-4CDE-8CE1-53F3D88D9E48}">
      <dsp:nvSpPr>
        <dsp:cNvPr id="0" name=""/>
        <dsp:cNvSpPr/>
      </dsp:nvSpPr>
      <dsp:spPr>
        <a:xfrm>
          <a:off x="3419146" y="3995554"/>
          <a:ext cx="1266185" cy="8040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1BEB91-93E3-4943-9CD5-B915D30B3F25}">
      <dsp:nvSpPr>
        <dsp:cNvPr id="0" name=""/>
        <dsp:cNvSpPr/>
      </dsp:nvSpPr>
      <dsp:spPr>
        <a:xfrm>
          <a:off x="3559833" y="4129206"/>
          <a:ext cx="1266185"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بستری در بیمارستان سطح 3 فوق تخصصی **** مرجع کرونا</a:t>
          </a:r>
        </a:p>
      </dsp:txBody>
      <dsp:txXfrm>
        <a:off x="3583382" y="4152755"/>
        <a:ext cx="1219087" cy="756929"/>
      </dsp:txXfrm>
    </dsp:sp>
    <dsp:sp modelId="{469639F3-55D8-433A-90BB-18860EC3A5F5}">
      <dsp:nvSpPr>
        <dsp:cNvPr id="0" name=""/>
        <dsp:cNvSpPr/>
      </dsp:nvSpPr>
      <dsp:spPr>
        <a:xfrm>
          <a:off x="4966706" y="1473870"/>
          <a:ext cx="1266185" cy="2396838"/>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BF201EAC-DFFA-4FDF-BD36-9C355DCE9BCD}">
      <dsp:nvSpPr>
        <dsp:cNvPr id="0" name=""/>
        <dsp:cNvSpPr/>
      </dsp:nvSpPr>
      <dsp:spPr>
        <a:xfrm>
          <a:off x="5107393" y="1607523"/>
          <a:ext cx="1266185" cy="23968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b="1" kern="1200" dirty="0">
              <a:cs typeface="B Lotus" panose="00000400000000000000" pitchFamily="2" charset="-78"/>
            </a:rPr>
            <a:t>متوسط</a:t>
          </a:r>
          <a:r>
            <a:rPr lang="fa-IR" sz="1000" kern="1200" dirty="0">
              <a:cs typeface="B Lotus" panose="00000400000000000000" pitchFamily="2" charset="-78"/>
            </a:rPr>
            <a:t>:</a:t>
          </a:r>
        </a:p>
        <a:p>
          <a:pPr marL="0" lvl="0" indent="0" algn="ctr" defTabSz="444500" rtl="1">
            <a:lnSpc>
              <a:spcPct val="100000"/>
            </a:lnSpc>
            <a:spcBef>
              <a:spcPct val="0"/>
            </a:spcBef>
            <a:spcAft>
              <a:spcPct val="35000"/>
            </a:spcAft>
            <a:buNone/>
          </a:pPr>
          <a:r>
            <a:rPr lang="fa-IR" sz="1000" b="0" kern="1200" dirty="0">
              <a:cs typeface="B Lotus" panose="00000400000000000000" pitchFamily="2" charset="-78"/>
            </a:rPr>
            <a:t>مشکلات غیر مامایی</a:t>
          </a:r>
        </a:p>
        <a:p>
          <a:pPr marL="0" lvl="0" indent="0" algn="ctr" defTabSz="444500" rtl="1">
            <a:lnSpc>
              <a:spcPct val="100000"/>
            </a:lnSpc>
            <a:spcBef>
              <a:spcPct val="0"/>
            </a:spcBef>
            <a:spcAft>
              <a:spcPct val="35000"/>
            </a:spcAft>
            <a:buNone/>
          </a:pPr>
          <a:r>
            <a:rPr lang="fa-IR" sz="1000" b="0" i="0" kern="1200" dirty="0">
              <a:cs typeface="B Lotus" panose="00000400000000000000" pitchFamily="2" charset="-78"/>
            </a:rPr>
            <a:t>تب، سرفه، گلودرد، خستگی، سردرد </a:t>
          </a:r>
          <a:r>
            <a:rPr lang="fa-IR" sz="1000" b="1" i="0" kern="1200" dirty="0">
              <a:cs typeface="B Lotus" panose="00000400000000000000" pitchFamily="2" charset="-78"/>
            </a:rPr>
            <a:t>با تنگی نفس </a:t>
          </a:r>
          <a:r>
            <a:rPr lang="fa-IR" sz="1000" b="0" i="0" kern="1200" dirty="0">
              <a:cs typeface="B Lotus" panose="00000400000000000000" pitchFamily="2" charset="-78"/>
            </a:rPr>
            <a:t>درصد اشباع اکسیژن بیشتر یا مساوی 95 درصد</a:t>
          </a:r>
          <a:endParaRPr lang="fa-IR" sz="1000" b="0" kern="1200" dirty="0">
            <a:cs typeface="B Lotus" panose="00000400000000000000" pitchFamily="2" charset="-78"/>
          </a:endParaRPr>
        </a:p>
      </dsp:txBody>
      <dsp:txXfrm>
        <a:off x="5144478" y="1644608"/>
        <a:ext cx="1192015" cy="2322668"/>
      </dsp:txXfrm>
    </dsp:sp>
    <dsp:sp modelId="{9D12AC63-CBD5-4041-92E8-F9765C037BA7}">
      <dsp:nvSpPr>
        <dsp:cNvPr id="0" name=""/>
        <dsp:cNvSpPr/>
      </dsp:nvSpPr>
      <dsp:spPr>
        <a:xfrm>
          <a:off x="4966706" y="4238957"/>
          <a:ext cx="1266185" cy="80402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012C7A7A-E9E7-4D57-B73D-076C37D749F0}">
      <dsp:nvSpPr>
        <dsp:cNvPr id="0" name=""/>
        <dsp:cNvSpPr/>
      </dsp:nvSpPr>
      <dsp:spPr>
        <a:xfrm>
          <a:off x="5107393" y="4372610"/>
          <a:ext cx="1266185"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ارجاع به بیمارستان جهت بررسی‌های لازم *** و بستری با نظر چند تیم تخصصی درمان سرپایی</a:t>
          </a:r>
        </a:p>
      </dsp:txBody>
      <dsp:txXfrm>
        <a:off x="5130942" y="4396159"/>
        <a:ext cx="1219087" cy="756929"/>
      </dsp:txXfrm>
    </dsp:sp>
    <dsp:sp modelId="{FFF37F11-FC3E-48D2-B711-7C003F01D18D}">
      <dsp:nvSpPr>
        <dsp:cNvPr id="0" name=""/>
        <dsp:cNvSpPr/>
      </dsp:nvSpPr>
      <dsp:spPr>
        <a:xfrm>
          <a:off x="6514265" y="1473870"/>
          <a:ext cx="3536619" cy="80402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4B516A1D-BC62-4BE9-BEC3-9F315C18F4B9}">
      <dsp:nvSpPr>
        <dsp:cNvPr id="0" name=""/>
        <dsp:cNvSpPr/>
      </dsp:nvSpPr>
      <dsp:spPr>
        <a:xfrm>
          <a:off x="6654952" y="1607523"/>
          <a:ext cx="3536619"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خفیف:</a:t>
          </a:r>
        </a:p>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مشکلات غیر مامایی، </a:t>
          </a:r>
          <a:r>
            <a:rPr lang="fa-IR" sz="1000" b="1" i="0" kern="1200" dirty="0">
              <a:cs typeface="B Lotus" panose="00000400000000000000" pitchFamily="2" charset="-78"/>
            </a:rPr>
            <a:t>تب، سرفه، گلودرد، خستگی، سردرد، بدون تنگی نفس، درصد اشباع اکسیژن مساوی یا بیش از 95%</a:t>
          </a:r>
          <a:endParaRPr lang="fa-IR" sz="1000" kern="1200" dirty="0">
            <a:cs typeface="B Lotus" panose="00000400000000000000" pitchFamily="2" charset="-78"/>
          </a:endParaRPr>
        </a:p>
      </dsp:txBody>
      <dsp:txXfrm>
        <a:off x="6678501" y="1631072"/>
        <a:ext cx="3489521" cy="756929"/>
      </dsp:txXfrm>
    </dsp:sp>
    <dsp:sp modelId="{B1C56809-4E06-4C9A-94AB-0B9E124E7BD4}">
      <dsp:nvSpPr>
        <dsp:cNvPr id="0" name=""/>
        <dsp:cNvSpPr/>
      </dsp:nvSpPr>
      <dsp:spPr>
        <a:xfrm>
          <a:off x="6817312" y="2646146"/>
          <a:ext cx="1266185" cy="80402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6CDF7FD8-2825-44C7-8C4D-32BED168B385}">
      <dsp:nvSpPr>
        <dsp:cNvPr id="0" name=""/>
        <dsp:cNvSpPr/>
      </dsp:nvSpPr>
      <dsp:spPr>
        <a:xfrm>
          <a:off x="6958000" y="2779799"/>
          <a:ext cx="1266185"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با بیماری زمینه‌ای *</a:t>
          </a:r>
        </a:p>
      </dsp:txBody>
      <dsp:txXfrm>
        <a:off x="6981549" y="2803348"/>
        <a:ext cx="1219087" cy="756929"/>
      </dsp:txXfrm>
    </dsp:sp>
    <dsp:sp modelId="{67D9A793-C94E-4CB9-9E67-5B6073F1C033}">
      <dsp:nvSpPr>
        <dsp:cNvPr id="0" name=""/>
        <dsp:cNvSpPr/>
      </dsp:nvSpPr>
      <dsp:spPr>
        <a:xfrm>
          <a:off x="6616983" y="3818423"/>
          <a:ext cx="1666843" cy="8040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F71B5C-73DC-4379-85BA-7BF8B6B85E65}">
      <dsp:nvSpPr>
        <dsp:cNvPr id="0" name=""/>
        <dsp:cNvSpPr/>
      </dsp:nvSpPr>
      <dsp:spPr>
        <a:xfrm>
          <a:off x="6757670" y="3952075"/>
          <a:ext cx="1666843"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 تصمیم‌گیری برای ارجاع یا مراقبت در منزل</a:t>
          </a:r>
        </a:p>
      </dsp:txBody>
      <dsp:txXfrm>
        <a:off x="6781219" y="3975624"/>
        <a:ext cx="1619745" cy="756929"/>
      </dsp:txXfrm>
    </dsp:sp>
    <dsp:sp modelId="{99BC2E18-D498-4800-984E-595FF0D476F3}">
      <dsp:nvSpPr>
        <dsp:cNvPr id="0" name=""/>
        <dsp:cNvSpPr/>
      </dsp:nvSpPr>
      <dsp:spPr>
        <a:xfrm>
          <a:off x="8648751" y="2646146"/>
          <a:ext cx="1099086" cy="98770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6350" cap="flat" cmpd="sng" algn="ctr">
          <a:solidFill>
            <a:schemeClr val="accent4"/>
          </a:solidFill>
          <a:prstDash val="solid"/>
          <a:miter lim="800000"/>
        </a:ln>
        <a:effectLst/>
      </dsp:spPr>
      <dsp:style>
        <a:lnRef idx="1">
          <a:schemeClr val="accent4"/>
        </a:lnRef>
        <a:fillRef idx="3">
          <a:schemeClr val="accent4"/>
        </a:fillRef>
        <a:effectRef idx="2">
          <a:schemeClr val="accent4"/>
        </a:effectRef>
        <a:fontRef idx="minor">
          <a:schemeClr val="lt1"/>
        </a:fontRef>
      </dsp:style>
    </dsp:sp>
    <dsp:sp modelId="{065C2206-5DDD-4B60-AEE7-5E5607B3B161}">
      <dsp:nvSpPr>
        <dsp:cNvPr id="0" name=""/>
        <dsp:cNvSpPr/>
      </dsp:nvSpPr>
      <dsp:spPr>
        <a:xfrm>
          <a:off x="8789438" y="2779799"/>
          <a:ext cx="1099086" cy="98770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بدون بیماری زمینه‌ای</a:t>
          </a:r>
        </a:p>
      </dsp:txBody>
      <dsp:txXfrm>
        <a:off x="8818367" y="2808728"/>
        <a:ext cx="1041228" cy="929849"/>
      </dsp:txXfrm>
    </dsp:sp>
    <dsp:sp modelId="{BAF6D21E-70D1-4AED-90AC-1A3E2F7F9F08}">
      <dsp:nvSpPr>
        <dsp:cNvPr id="0" name=""/>
        <dsp:cNvSpPr/>
      </dsp:nvSpPr>
      <dsp:spPr>
        <a:xfrm>
          <a:off x="8565201" y="3908490"/>
          <a:ext cx="1266185" cy="8040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127A9F-6DB0-4497-BE21-DE7CB002CDA7}">
      <dsp:nvSpPr>
        <dsp:cNvPr id="0" name=""/>
        <dsp:cNvSpPr/>
      </dsp:nvSpPr>
      <dsp:spPr>
        <a:xfrm>
          <a:off x="8705889" y="4042143"/>
          <a:ext cx="1266185" cy="8040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rtl="1">
            <a:lnSpc>
              <a:spcPct val="100000"/>
            </a:lnSpc>
            <a:spcBef>
              <a:spcPct val="0"/>
            </a:spcBef>
            <a:spcAft>
              <a:spcPct val="35000"/>
            </a:spcAft>
            <a:buNone/>
          </a:pPr>
          <a:r>
            <a:rPr lang="fa-IR" sz="1000" kern="1200" dirty="0">
              <a:cs typeface="B Lotus" panose="00000400000000000000" pitchFamily="2" charset="-78"/>
            </a:rPr>
            <a:t>مراقبت در منزل و پیگیری</a:t>
          </a:r>
        </a:p>
      </dsp:txBody>
      <dsp:txXfrm>
        <a:off x="8729438" y="4065692"/>
        <a:ext cx="1219087" cy="7569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0EEDE-3CA7-4B76-B0CD-72BF038CE429}">
      <dsp:nvSpPr>
        <dsp:cNvPr id="0" name=""/>
        <dsp:cNvSpPr/>
      </dsp:nvSpPr>
      <dsp:spPr>
        <a:xfrm>
          <a:off x="7987791" y="2304608"/>
          <a:ext cx="91440" cy="374556"/>
        </a:xfrm>
        <a:custGeom>
          <a:avLst/>
          <a:gdLst/>
          <a:ahLst/>
          <a:cxnLst/>
          <a:rect l="0" t="0" r="0" b="0"/>
          <a:pathLst>
            <a:path>
              <a:moveTo>
                <a:pt x="59631" y="0"/>
              </a:moveTo>
              <a:lnTo>
                <a:pt x="59631" y="206529"/>
              </a:lnTo>
              <a:lnTo>
                <a:pt x="45720" y="206529"/>
              </a:lnTo>
              <a:lnTo>
                <a:pt x="45720" y="37455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0219A4-96EF-4C46-AB96-A27072ABB695}">
      <dsp:nvSpPr>
        <dsp:cNvPr id="0" name=""/>
        <dsp:cNvSpPr/>
      </dsp:nvSpPr>
      <dsp:spPr>
        <a:xfrm>
          <a:off x="5157034" y="814876"/>
          <a:ext cx="2890389" cy="527509"/>
        </a:xfrm>
        <a:custGeom>
          <a:avLst/>
          <a:gdLst/>
          <a:ahLst/>
          <a:cxnLst/>
          <a:rect l="0" t="0" r="0" b="0"/>
          <a:pathLst>
            <a:path>
              <a:moveTo>
                <a:pt x="0" y="0"/>
              </a:moveTo>
              <a:lnTo>
                <a:pt x="0" y="359482"/>
              </a:lnTo>
              <a:lnTo>
                <a:pt x="2890389" y="359482"/>
              </a:lnTo>
              <a:lnTo>
                <a:pt x="2890389" y="527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DF8874-99C1-44F3-B49A-CEF392BD192C}">
      <dsp:nvSpPr>
        <dsp:cNvPr id="0" name=""/>
        <dsp:cNvSpPr/>
      </dsp:nvSpPr>
      <dsp:spPr>
        <a:xfrm>
          <a:off x="2401614" y="2282126"/>
          <a:ext cx="91440" cy="388458"/>
        </a:xfrm>
        <a:custGeom>
          <a:avLst/>
          <a:gdLst/>
          <a:ahLst/>
          <a:cxnLst/>
          <a:rect l="0" t="0" r="0" b="0"/>
          <a:pathLst>
            <a:path>
              <a:moveTo>
                <a:pt x="45720" y="0"/>
              </a:moveTo>
              <a:lnTo>
                <a:pt x="45720" y="38845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A4696E-02AB-4BDF-B427-29A763B899F4}">
      <dsp:nvSpPr>
        <dsp:cNvPr id="0" name=""/>
        <dsp:cNvSpPr/>
      </dsp:nvSpPr>
      <dsp:spPr>
        <a:xfrm>
          <a:off x="2447334" y="814876"/>
          <a:ext cx="2709699" cy="527509"/>
        </a:xfrm>
        <a:custGeom>
          <a:avLst/>
          <a:gdLst/>
          <a:ahLst/>
          <a:cxnLst/>
          <a:rect l="0" t="0" r="0" b="0"/>
          <a:pathLst>
            <a:path>
              <a:moveTo>
                <a:pt x="2709699" y="0"/>
              </a:moveTo>
              <a:lnTo>
                <a:pt x="2709699" y="359482"/>
              </a:lnTo>
              <a:lnTo>
                <a:pt x="0" y="359482"/>
              </a:lnTo>
              <a:lnTo>
                <a:pt x="0" y="527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1668D0-5349-4B58-B32E-05E0FF144E0E}">
      <dsp:nvSpPr>
        <dsp:cNvPr id="0" name=""/>
        <dsp:cNvSpPr/>
      </dsp:nvSpPr>
      <dsp:spPr>
        <a:xfrm>
          <a:off x="3580463" y="2636"/>
          <a:ext cx="3153141" cy="81224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A516277-B7F6-4313-8E23-E6AB22F84872}">
      <dsp:nvSpPr>
        <dsp:cNvPr id="0" name=""/>
        <dsp:cNvSpPr/>
      </dsp:nvSpPr>
      <dsp:spPr>
        <a:xfrm>
          <a:off x="3781995" y="194091"/>
          <a:ext cx="3153141" cy="812240"/>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1">
            <a:lnSpc>
              <a:spcPct val="150000"/>
            </a:lnSpc>
            <a:spcBef>
              <a:spcPct val="0"/>
            </a:spcBef>
            <a:spcAft>
              <a:spcPct val="35000"/>
            </a:spcAft>
            <a:buNone/>
          </a:pPr>
          <a:r>
            <a:rPr lang="fa-IR" sz="1800" kern="1200" dirty="0">
              <a:cs typeface="B Lotus" panose="00000400000000000000" pitchFamily="2" charset="-78"/>
            </a:rPr>
            <a:t>وضعیت ابتلای مادر باردار</a:t>
          </a:r>
        </a:p>
      </dsp:txBody>
      <dsp:txXfrm>
        <a:off x="3805785" y="217881"/>
        <a:ext cx="3105561" cy="764660"/>
      </dsp:txXfrm>
    </dsp:sp>
    <dsp:sp modelId="{928FFDAD-B5A7-4CCC-AD24-F25B5C6C557C}">
      <dsp:nvSpPr>
        <dsp:cNvPr id="0" name=""/>
        <dsp:cNvSpPr/>
      </dsp:nvSpPr>
      <dsp:spPr>
        <a:xfrm>
          <a:off x="870763" y="1342386"/>
          <a:ext cx="3153141" cy="939739"/>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C7BBFBC-B10A-40E4-9E5C-6B9A130284F7}">
      <dsp:nvSpPr>
        <dsp:cNvPr id="0" name=""/>
        <dsp:cNvSpPr/>
      </dsp:nvSpPr>
      <dsp:spPr>
        <a:xfrm>
          <a:off x="1072295" y="1533841"/>
          <a:ext cx="3153141" cy="939739"/>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150000"/>
            </a:lnSpc>
            <a:spcBef>
              <a:spcPct val="0"/>
            </a:spcBef>
            <a:spcAft>
              <a:spcPct val="35000"/>
            </a:spcAft>
            <a:buNone/>
          </a:pPr>
          <a:r>
            <a:rPr lang="fa-IR" sz="1400" kern="1200" dirty="0">
              <a:cs typeface="B Lotus" panose="00000400000000000000" pitchFamily="2" charset="-78"/>
            </a:rPr>
            <a:t>بدون علائم بیماری و با نتیجه آزمایش مثبت</a:t>
          </a:r>
        </a:p>
      </dsp:txBody>
      <dsp:txXfrm>
        <a:off x="1099819" y="1561365"/>
        <a:ext cx="3098093" cy="884691"/>
      </dsp:txXfrm>
    </dsp:sp>
    <dsp:sp modelId="{4D23C351-9729-4921-9E2E-D0AB82342D94}">
      <dsp:nvSpPr>
        <dsp:cNvPr id="0" name=""/>
        <dsp:cNvSpPr/>
      </dsp:nvSpPr>
      <dsp:spPr>
        <a:xfrm>
          <a:off x="870763" y="2670584"/>
          <a:ext cx="3153141" cy="900983"/>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858AA3E-2C07-45D9-859B-A65A5345C975}">
      <dsp:nvSpPr>
        <dsp:cNvPr id="0" name=""/>
        <dsp:cNvSpPr/>
      </dsp:nvSpPr>
      <dsp:spPr>
        <a:xfrm>
          <a:off x="1072295" y="2862039"/>
          <a:ext cx="3153141" cy="900983"/>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150000"/>
            </a:lnSpc>
            <a:spcBef>
              <a:spcPct val="0"/>
            </a:spcBef>
            <a:spcAft>
              <a:spcPct val="35000"/>
            </a:spcAft>
            <a:buNone/>
          </a:pPr>
          <a:r>
            <a:rPr lang="fa-IR" sz="1400" kern="1200" dirty="0">
              <a:cs typeface="B Lotus" panose="00000400000000000000" pitchFamily="2" charset="-78"/>
            </a:rPr>
            <a:t>جداسازی مادر به مدت 10 روز از زمان تست مثبت *</a:t>
          </a:r>
        </a:p>
      </dsp:txBody>
      <dsp:txXfrm>
        <a:off x="1098684" y="2888428"/>
        <a:ext cx="3100363" cy="848205"/>
      </dsp:txXfrm>
    </dsp:sp>
    <dsp:sp modelId="{21A9FD1F-FAB8-47CC-8781-0F75F5ED5769}">
      <dsp:nvSpPr>
        <dsp:cNvPr id="0" name=""/>
        <dsp:cNvSpPr/>
      </dsp:nvSpPr>
      <dsp:spPr>
        <a:xfrm>
          <a:off x="6470852" y="1342386"/>
          <a:ext cx="3153141" cy="962221"/>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FF5E340-F744-4464-988E-9A00EFE936D5}">
      <dsp:nvSpPr>
        <dsp:cNvPr id="0" name=""/>
        <dsp:cNvSpPr/>
      </dsp:nvSpPr>
      <dsp:spPr>
        <a:xfrm>
          <a:off x="6672384" y="1533841"/>
          <a:ext cx="3153141" cy="9622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1">
            <a:lnSpc>
              <a:spcPct val="150000"/>
            </a:lnSpc>
            <a:spcBef>
              <a:spcPct val="0"/>
            </a:spcBef>
            <a:spcAft>
              <a:spcPct val="35000"/>
            </a:spcAft>
            <a:buNone/>
          </a:pPr>
          <a:r>
            <a:rPr lang="fa-IR" sz="1400" kern="1200" dirty="0">
              <a:cs typeface="B Lotus" panose="00000400000000000000" pitchFamily="2" charset="-78"/>
            </a:rPr>
            <a:t>در موارد مراقبت در منزل دارای علائم بیماری قطعی، محتمل، مشکوک</a:t>
          </a:r>
        </a:p>
      </dsp:txBody>
      <dsp:txXfrm>
        <a:off x="6700566" y="1562023"/>
        <a:ext cx="3096777" cy="905857"/>
      </dsp:txXfrm>
    </dsp:sp>
    <dsp:sp modelId="{271A0627-42C3-491E-8915-8B1375010E4F}">
      <dsp:nvSpPr>
        <dsp:cNvPr id="0" name=""/>
        <dsp:cNvSpPr/>
      </dsp:nvSpPr>
      <dsp:spPr>
        <a:xfrm>
          <a:off x="6456940" y="2679165"/>
          <a:ext cx="3153141" cy="1325128"/>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5994DB0-0BC3-4D5D-BB50-4FF167C3AB95}">
      <dsp:nvSpPr>
        <dsp:cNvPr id="0" name=""/>
        <dsp:cNvSpPr/>
      </dsp:nvSpPr>
      <dsp:spPr>
        <a:xfrm>
          <a:off x="6658472" y="2870620"/>
          <a:ext cx="3153141" cy="132512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rtl="0">
            <a:lnSpc>
              <a:spcPct val="150000"/>
            </a:lnSpc>
            <a:spcBef>
              <a:spcPct val="0"/>
            </a:spcBef>
            <a:spcAft>
              <a:spcPct val="35000"/>
            </a:spcAft>
            <a:buNone/>
          </a:pPr>
          <a:r>
            <a:rPr lang="fa-IR" sz="1400" kern="1200" dirty="0">
              <a:cs typeface="B Lotus" panose="00000400000000000000" pitchFamily="2" charset="-78"/>
            </a:rPr>
            <a:t>اجازه خروج از جداسازی، حداقل 10 روز ** بعد از شروع علائم بدون مصرف داروهای تب‌بر (مانند تب و تنگی نفس) *</a:t>
          </a:r>
        </a:p>
      </dsp:txBody>
      <dsp:txXfrm>
        <a:off x="6697284" y="2909432"/>
        <a:ext cx="3075517" cy="124750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92AB50AD-2C3A-42D4-91F8-AB2429CA3BB9}" type="datetimeFigureOut">
              <a:rPr lang="fa-IR" smtClean="0"/>
              <a:t>03/14/1443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2105319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92AB50AD-2C3A-42D4-91F8-AB2429CA3BB9}" type="datetimeFigureOut">
              <a:rPr lang="fa-IR" smtClean="0"/>
              <a:t>03/14/1443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267856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92AB50AD-2C3A-42D4-91F8-AB2429CA3BB9}" type="datetimeFigureOut">
              <a:rPr lang="fa-IR" smtClean="0"/>
              <a:t>03/14/1443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1410297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92AB50AD-2C3A-42D4-91F8-AB2429CA3BB9}" type="datetimeFigureOut">
              <a:rPr lang="fa-IR" smtClean="0"/>
              <a:t>03/14/1443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3839522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AB50AD-2C3A-42D4-91F8-AB2429CA3BB9}" type="datetimeFigureOut">
              <a:rPr lang="fa-IR" smtClean="0"/>
              <a:t>03/14/1443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1013664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92AB50AD-2C3A-42D4-91F8-AB2429CA3BB9}" type="datetimeFigureOut">
              <a:rPr lang="fa-IR" smtClean="0"/>
              <a:t>03/14/1443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1629579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92AB50AD-2C3A-42D4-91F8-AB2429CA3BB9}" type="datetimeFigureOut">
              <a:rPr lang="fa-IR" smtClean="0"/>
              <a:t>03/14/1443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689485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92AB50AD-2C3A-42D4-91F8-AB2429CA3BB9}" type="datetimeFigureOut">
              <a:rPr lang="fa-IR" smtClean="0"/>
              <a:t>03/14/1443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177359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AB50AD-2C3A-42D4-91F8-AB2429CA3BB9}" type="datetimeFigureOut">
              <a:rPr lang="fa-IR" smtClean="0"/>
              <a:t>03/14/1443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2678997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AB50AD-2C3A-42D4-91F8-AB2429CA3BB9}" type="datetimeFigureOut">
              <a:rPr lang="fa-IR" smtClean="0"/>
              <a:t>03/14/1443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4170104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AB50AD-2C3A-42D4-91F8-AB2429CA3BB9}" type="datetimeFigureOut">
              <a:rPr lang="fa-IR" smtClean="0"/>
              <a:t>03/14/1443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7697E5-0BB6-42B8-9A2C-5E73DA4980CA}" type="slidenum">
              <a:rPr lang="fa-IR" smtClean="0"/>
              <a:t>‹#›</a:t>
            </a:fld>
            <a:endParaRPr lang="fa-IR"/>
          </a:p>
        </p:txBody>
      </p:sp>
    </p:spTree>
    <p:extLst>
      <p:ext uri="{BB962C8B-B14F-4D97-AF65-F5344CB8AC3E}">
        <p14:creationId xmlns:p14="http://schemas.microsoft.com/office/powerpoint/2010/main" val="280026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2AB50AD-2C3A-42D4-91F8-AB2429CA3BB9}" type="datetimeFigureOut">
              <a:rPr lang="fa-IR" smtClean="0"/>
              <a:t>03/14/1443</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77697E5-0BB6-42B8-9A2C-5E73DA4980CA}" type="slidenum">
              <a:rPr lang="fa-IR" smtClean="0"/>
              <a:t>‹#›</a:t>
            </a:fld>
            <a:endParaRPr lang="fa-IR"/>
          </a:p>
        </p:txBody>
      </p:sp>
    </p:spTree>
    <p:extLst>
      <p:ext uri="{BB962C8B-B14F-4D97-AF65-F5344CB8AC3E}">
        <p14:creationId xmlns:p14="http://schemas.microsoft.com/office/powerpoint/2010/main" val="866067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عکس پروفایل بسم الله الرحمن الرحیم + طرح های شیک و زیبای بسم الل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510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1980" y="150211"/>
            <a:ext cx="10515600" cy="6607941"/>
          </a:xfrm>
        </p:spPr>
        <p:txBody>
          <a:bodyPr>
            <a:normAutofit fontScale="92500" lnSpcReduction="10000"/>
          </a:bodyPr>
          <a:lstStyle/>
          <a:p>
            <a:pPr marL="0" indent="0" algn="just">
              <a:lnSpc>
                <a:spcPct val="150000"/>
              </a:lnSpc>
              <a:buNone/>
            </a:pPr>
            <a:r>
              <a:rPr lang="fa-IR" sz="2600" b="1" dirty="0">
                <a:solidFill>
                  <a:srgbClr val="FF0000"/>
                </a:solidFill>
                <a:cs typeface="B Lotus" panose="00000400000000000000" pitchFamily="2" charset="-78"/>
              </a:rPr>
              <a:t>مرحله سه (فاز تشدید التهاب) – بحرانی (</a:t>
            </a:r>
            <a:r>
              <a:rPr lang="en-US" sz="2600" b="1" dirty="0">
                <a:solidFill>
                  <a:srgbClr val="FF0000"/>
                </a:solidFill>
                <a:cs typeface="B Lotus" panose="00000400000000000000" pitchFamily="2" charset="-78"/>
              </a:rPr>
              <a:t>Critical</a:t>
            </a:r>
            <a:r>
              <a:rPr lang="fa-IR" sz="2600" b="1" dirty="0">
                <a:solidFill>
                  <a:srgbClr val="FF0000"/>
                </a:solidFill>
                <a:cs typeface="B Lotus" panose="00000400000000000000" pitchFamily="2" charset="-78"/>
              </a:rPr>
              <a:t>)</a:t>
            </a:r>
            <a:endParaRPr lang="en-US" sz="2600" b="1" dirty="0">
              <a:solidFill>
                <a:srgbClr val="FF0000"/>
              </a:solidFill>
              <a:cs typeface="B Lotus" panose="00000400000000000000" pitchFamily="2" charset="-78"/>
            </a:endParaRPr>
          </a:p>
          <a:p>
            <a:pPr marL="0" indent="0" algn="just">
              <a:lnSpc>
                <a:spcPct val="150000"/>
              </a:lnSpc>
              <a:buNone/>
            </a:pPr>
            <a:r>
              <a:rPr lang="fa-IR" sz="2200" dirty="0">
                <a:cs typeface="B Titr" panose="00000700000000000000" pitchFamily="2" charset="-78"/>
              </a:rPr>
              <a:t>ملاک های ورود به این مرحله وجود حداقل یکی از موارد زیر است:</a:t>
            </a:r>
          </a:p>
          <a:p>
            <a:pPr marL="0" indent="0" algn="just">
              <a:lnSpc>
                <a:spcPct val="150000"/>
              </a:lnSpc>
              <a:buNone/>
            </a:pPr>
            <a:r>
              <a:rPr lang="fa-IR" sz="1600" dirty="0">
                <a:cs typeface="B Lotus" panose="00000400000000000000" pitchFamily="2" charset="-78"/>
              </a:rPr>
              <a:t>1. بروز علائم نارسایی تنفسی که علیرغم اکسیژن درمانی غیرتهاجمی باشد</a:t>
            </a:r>
          </a:p>
          <a:p>
            <a:pPr marL="0" indent="0" algn="just">
              <a:lnSpc>
                <a:spcPct val="150000"/>
              </a:lnSpc>
              <a:buNone/>
            </a:pPr>
            <a:r>
              <a:rPr lang="fa-IR" sz="1600" dirty="0">
                <a:cs typeface="B Lotus" panose="00000400000000000000" pitchFamily="2" charset="-78"/>
              </a:rPr>
              <a:t>2. بروز نشانه های شوک</a:t>
            </a:r>
          </a:p>
          <a:p>
            <a:pPr marL="0" indent="0" algn="just">
              <a:lnSpc>
                <a:spcPct val="150000"/>
              </a:lnSpc>
              <a:buNone/>
            </a:pPr>
            <a:r>
              <a:rPr lang="fa-IR" sz="1600" dirty="0">
                <a:cs typeface="B Lotus" panose="00000400000000000000" pitchFamily="2" charset="-78"/>
              </a:rPr>
              <a:t> </a:t>
            </a:r>
            <a:r>
              <a:rPr lang="en-US" sz="1600" dirty="0">
                <a:cs typeface="B Lotus" panose="00000400000000000000" pitchFamily="2" charset="-78"/>
              </a:rPr>
              <a:t>SpO2</a:t>
            </a:r>
            <a:r>
              <a:rPr lang="fa-IR" sz="1600" dirty="0">
                <a:cs typeface="B Lotus" panose="00000400000000000000" pitchFamily="2" charset="-78"/>
              </a:rPr>
              <a:t> (میزان اشباع اکسیژن): منظور از میزان اشباع اکسیژن خون، درصدی هموگلوبین های خون است که به اکسیژن باند شده است.</a:t>
            </a:r>
          </a:p>
          <a:p>
            <a:pPr marL="0" indent="0" algn="just">
              <a:lnSpc>
                <a:spcPct val="150000"/>
              </a:lnSpc>
              <a:buNone/>
            </a:pPr>
            <a:r>
              <a:rPr lang="fa-IR" sz="1600" dirty="0">
                <a:cs typeface="B Lotus" panose="00000400000000000000" pitchFamily="2" charset="-78"/>
              </a:rPr>
              <a:t>کد ثبت مرگ موارد قطعی </a:t>
            </a:r>
            <a:r>
              <a:rPr lang="en-US" sz="1600" dirty="0">
                <a:cs typeface="B Lotus" panose="00000400000000000000" pitchFamily="2" charset="-78"/>
              </a:rPr>
              <a:t>U07.1 </a:t>
            </a:r>
            <a:r>
              <a:rPr lang="fa-IR" sz="1600" dirty="0">
                <a:cs typeface="B Lotus" panose="00000400000000000000" pitchFamily="2" charset="-78"/>
              </a:rPr>
              <a:t> و برای محتمل </a:t>
            </a:r>
            <a:r>
              <a:rPr lang="en-US" sz="1600" dirty="0">
                <a:cs typeface="B Lotus" panose="00000400000000000000" pitchFamily="2" charset="-78"/>
              </a:rPr>
              <a:t> U07.2 </a:t>
            </a:r>
            <a:r>
              <a:rPr lang="fa-IR" sz="1600" dirty="0">
                <a:cs typeface="B Lotus" panose="00000400000000000000" pitchFamily="2" charset="-78"/>
              </a:rPr>
              <a:t>می‌باشد</a:t>
            </a:r>
          </a:p>
          <a:p>
            <a:pPr marL="0" indent="0" algn="just">
              <a:lnSpc>
                <a:spcPct val="150000"/>
              </a:lnSpc>
              <a:buNone/>
            </a:pPr>
            <a:r>
              <a:rPr lang="en-US" sz="1600" dirty="0">
                <a:cs typeface="B Lotus" panose="00000400000000000000" pitchFamily="2" charset="-78"/>
              </a:rPr>
              <a:t>Pa02 </a:t>
            </a:r>
            <a:r>
              <a:rPr lang="fa-IR" sz="1600" dirty="0">
                <a:cs typeface="B Lotus" panose="00000400000000000000" pitchFamily="2" charset="-78"/>
              </a:rPr>
              <a:t> (فشار سهمی اکسیژن شریانی): مقداری از اکسیژن موجود در خون که در پلاسما حل می‌شود.</a:t>
            </a:r>
          </a:p>
          <a:p>
            <a:pPr marL="0" indent="0" algn="just">
              <a:lnSpc>
                <a:spcPct val="150000"/>
              </a:lnSpc>
              <a:buNone/>
            </a:pPr>
            <a:r>
              <a:rPr lang="en-US" sz="1600" dirty="0">
                <a:cs typeface="B Lotus" panose="00000400000000000000" pitchFamily="2" charset="-78"/>
              </a:rPr>
              <a:t>FiO2 </a:t>
            </a:r>
            <a:r>
              <a:rPr lang="fa-IR" sz="1600" dirty="0">
                <a:cs typeface="B Lotus" panose="00000400000000000000" pitchFamily="2" charset="-78"/>
              </a:rPr>
              <a:t> در صد اکسیژن هوای دمی (%۲۱) . این درصد در موارد استفاده از تجهیزات کمک تنقسی نظیر کانولای بینی و انواع ماسک های تنفسی، تغییر می‌کند </a:t>
            </a:r>
            <a:r>
              <a:rPr lang="en-US" sz="1600" dirty="0">
                <a:cs typeface="B Lotus" panose="00000400000000000000" pitchFamily="2" charset="-78"/>
              </a:rPr>
              <a:t>A-a gradient</a:t>
            </a:r>
            <a:r>
              <a:rPr lang="fa-IR" sz="1600" dirty="0">
                <a:cs typeface="B Lotus" panose="00000400000000000000" pitchFamily="2" charset="-78"/>
              </a:rPr>
              <a:t> تفاوت اکسیژن دو طرف غشا آلوئولی را بیان می‌کند و جهت ارزیابی سلامت این غشاه به کار می‌رود. این گرادیان در فرد نرمال کمتر از 3۵ سال حداکثر </a:t>
            </a:r>
            <a:r>
              <a:rPr lang="en-US" sz="1600" dirty="0">
                <a:cs typeface="B Lotus" panose="00000400000000000000" pitchFamily="2" charset="-78"/>
              </a:rPr>
              <a:t>mmHg</a:t>
            </a:r>
            <a:r>
              <a:rPr lang="fa-IR" sz="1600" dirty="0">
                <a:cs typeface="B Lotus" panose="00000400000000000000" pitchFamily="2" charset="-78"/>
              </a:rPr>
              <a:t> ۱۰ است. با افزایش سن مقدار نرمال آن بالا می‌رود.</a:t>
            </a:r>
          </a:p>
          <a:p>
            <a:pPr marL="0" indent="0" algn="just">
              <a:lnSpc>
                <a:spcPct val="150000"/>
              </a:lnSpc>
              <a:buNone/>
            </a:pPr>
            <a:r>
              <a:rPr lang="fa-IR" sz="1600" dirty="0">
                <a:cs typeface="B Lotus" panose="00000400000000000000" pitchFamily="2" charset="-78"/>
              </a:rPr>
              <a:t>3. بروز نارسایی چند ارگانی</a:t>
            </a:r>
          </a:p>
          <a:p>
            <a:pPr marL="0" indent="0" algn="just">
              <a:lnSpc>
                <a:spcPct val="150000"/>
              </a:lnSpc>
              <a:buNone/>
            </a:pPr>
            <a:r>
              <a:rPr lang="fa-IR" sz="1600" u="sng" dirty="0">
                <a:cs typeface="B Lotus" panose="00000400000000000000" pitchFamily="2" charset="-78"/>
              </a:rPr>
              <a:t>در این مرحله بیمار نیازمند مراقبت های ویژه است. همانطور که اشاره شد، بروز انواع شدید بیماری در هر زمانی از سیر بیماری ممکن است رخ دهد و بروز آن مستلزم طی همه مراحل قبلی نیست.</a:t>
            </a:r>
          </a:p>
          <a:p>
            <a:pPr marL="0" indent="0" algn="just">
              <a:lnSpc>
                <a:spcPct val="150000"/>
              </a:lnSpc>
              <a:buNone/>
            </a:pPr>
            <a:r>
              <a:rPr lang="fa-IR" sz="1600" u="sng" dirty="0">
                <a:cs typeface="B Lotus" panose="00000400000000000000" pitchFamily="2" charset="-78"/>
              </a:rPr>
              <a:t>زنان باردار در مرحله شدید یا بحرانی بیماری و زنان باردار با بیماری‌های زمینه‌ای در هر مرحله‌ای از بیماری، باید در بالاترین سطح درمانی (سطح ۳ بیمارستانی) واجد بخش حاملگی پرخطر و بخش مراقبت ویژه بستری شوند. در سایر موارد برای تصمیم گیری جهت مراقبت بایستی مشورت با تیم درمان سلامت مادران دانشگاه انجام پذیرد.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167872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6851"/>
          </a:xfrm>
          <a:solidFill>
            <a:schemeClr val="accent5">
              <a:lumMod val="50000"/>
            </a:schemeClr>
          </a:solidFill>
          <a:ln>
            <a:solidFill>
              <a:schemeClr val="accent5">
                <a:lumMod val="50000"/>
              </a:schemeClr>
            </a:solidFill>
          </a:ln>
        </p:spPr>
        <p:txBody>
          <a:bodyPr>
            <a:noAutofit/>
          </a:bodyPr>
          <a:lstStyle/>
          <a:p>
            <a:pPr algn="ctr">
              <a:lnSpc>
                <a:spcPct val="150000"/>
              </a:lnSpc>
            </a:pPr>
            <a:r>
              <a:rPr lang="fa-IR" sz="2800" b="1" dirty="0">
                <a:solidFill>
                  <a:schemeClr val="bg1"/>
                </a:solidFill>
                <a:cs typeface="B Lotus" panose="00000400000000000000" pitchFamily="2" charset="-78"/>
              </a:rPr>
              <a:t>راهنمای تشخیص و درمان بیماری کووید-19 در بارداری</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98686229"/>
              </p:ext>
            </p:extLst>
          </p:nvPr>
        </p:nvGraphicFramePr>
        <p:xfrm>
          <a:off x="946150" y="1274762"/>
          <a:ext cx="10515600" cy="5179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465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4324" y="690508"/>
            <a:ext cx="10515600" cy="5458044"/>
          </a:xfrm>
        </p:spPr>
        <p:txBody>
          <a:bodyPr/>
          <a:lstStyle/>
          <a:p>
            <a:pPr marL="0" lvl="0" indent="0" algn="just">
              <a:lnSpc>
                <a:spcPct val="150000"/>
              </a:lnSpc>
              <a:buNone/>
            </a:pPr>
            <a:r>
              <a:rPr lang="fa-IR" sz="2000" b="1" dirty="0">
                <a:solidFill>
                  <a:prstClr val="black"/>
                </a:solidFill>
                <a:cs typeface="B Lotus" panose="00000400000000000000" pitchFamily="2" charset="-78"/>
              </a:rPr>
              <a:t>نکته 1: </a:t>
            </a:r>
            <a:r>
              <a:rPr lang="fa-IR" sz="2000" dirty="0">
                <a:solidFill>
                  <a:prstClr val="black"/>
                </a:solidFill>
                <a:cs typeface="B Lotus" panose="00000400000000000000" pitchFamily="2" charset="-78"/>
              </a:rPr>
              <a:t>آزمایش</a:t>
            </a:r>
            <a:r>
              <a:rPr lang="en-US" sz="2000" dirty="0">
                <a:solidFill>
                  <a:prstClr val="black"/>
                </a:solidFill>
                <a:cs typeface="B Lotus" panose="00000400000000000000" pitchFamily="2" charset="-78"/>
              </a:rPr>
              <a:t> PCR </a:t>
            </a:r>
            <a:r>
              <a:rPr lang="fa-IR" sz="2000" dirty="0">
                <a:solidFill>
                  <a:prstClr val="black"/>
                </a:solidFill>
                <a:cs typeface="B Lotus" panose="00000400000000000000" pitchFamily="2" charset="-78"/>
              </a:rPr>
              <a:t>برای همه مادران باردار با علامت بیماری کووید یا مادران با سابقه تماس نزدیک مطابق دستور عمل انجام شود.</a:t>
            </a:r>
          </a:p>
          <a:p>
            <a:pPr marL="0" lvl="0" indent="0" algn="just">
              <a:lnSpc>
                <a:spcPct val="150000"/>
              </a:lnSpc>
              <a:buNone/>
            </a:pPr>
            <a:r>
              <a:rPr lang="fa-IR" sz="2000" b="1" dirty="0">
                <a:solidFill>
                  <a:prstClr val="black"/>
                </a:solidFill>
                <a:cs typeface="B Lotus" panose="00000400000000000000" pitchFamily="2" charset="-78"/>
              </a:rPr>
              <a:t>نکته ۲: </a:t>
            </a:r>
            <a:r>
              <a:rPr lang="fa-IR" sz="2000" dirty="0">
                <a:solidFill>
                  <a:prstClr val="black"/>
                </a:solidFill>
                <a:cs typeface="B Lotus" panose="00000400000000000000" pitchFamily="2" charset="-78"/>
              </a:rPr>
              <a:t>در مراجعه مادر باردار، علاوه بر بررسی مادر از نظر بیماری کووید-۱۹، حتما سلامت مادر و جنین مطابق دستور عمل ارزیابی شود.</a:t>
            </a:r>
          </a:p>
          <a:p>
            <a:pPr marL="0" lvl="0" indent="0" algn="just">
              <a:lnSpc>
                <a:spcPct val="150000"/>
              </a:lnSpc>
              <a:buNone/>
            </a:pPr>
            <a:r>
              <a:rPr lang="fa-IR" sz="2000" b="1" dirty="0">
                <a:solidFill>
                  <a:prstClr val="black"/>
                </a:solidFill>
                <a:cs typeface="B Lotus" panose="00000400000000000000" pitchFamily="2" charset="-78"/>
              </a:rPr>
              <a:t>نکته 3: </a:t>
            </a:r>
            <a:r>
              <a:rPr lang="fa-IR" sz="2000" dirty="0">
                <a:solidFill>
                  <a:prstClr val="black"/>
                </a:solidFill>
                <a:cs typeface="B Lotus" panose="00000400000000000000" pitchFamily="2" charset="-78"/>
              </a:rPr>
              <a:t>در صورت وجود علایم زیر با یا بدون علایم تنفسی اعزام به بیمارستان الزامی است.</a:t>
            </a:r>
          </a:p>
          <a:p>
            <a:pPr marL="0" lvl="0" indent="0" algn="just">
              <a:lnSpc>
                <a:spcPct val="150000"/>
              </a:lnSpc>
              <a:buNone/>
            </a:pPr>
            <a:endParaRPr lang="fa-IR" sz="2000" dirty="0">
              <a:solidFill>
                <a:prstClr val="black"/>
              </a:solidFill>
              <a:cs typeface="B Lotus" panose="00000400000000000000" pitchFamily="2" charset="-78"/>
            </a:endParaRPr>
          </a:p>
          <a:p>
            <a:pPr marL="0" lvl="0" indent="0" algn="ctr">
              <a:lnSpc>
                <a:spcPct val="150000"/>
              </a:lnSpc>
              <a:buNone/>
            </a:pPr>
            <a:r>
              <a:rPr lang="fa-IR" sz="2400" dirty="0">
                <a:solidFill>
                  <a:prstClr val="black"/>
                </a:solidFill>
                <a:cs typeface="B Titr" panose="00000700000000000000" pitchFamily="2" charset="-78"/>
              </a:rPr>
              <a:t>تب ۳۸ درجه یا بیشتر که با سه روز مصرف استامینوفن بهبود یافته است ، عدم تحمل خوراکی مایعات و داروها درد پایدار قفسه سینه، گیجی، خواب آلودگی، اختلال هوشیاری، سیانوز</a:t>
            </a:r>
          </a:p>
          <a:p>
            <a:endParaRPr lang="fa-IR" dirty="0"/>
          </a:p>
        </p:txBody>
      </p:sp>
    </p:spTree>
    <p:extLst>
      <p:ext uri="{BB962C8B-B14F-4D97-AF65-F5344CB8AC3E}">
        <p14:creationId xmlns:p14="http://schemas.microsoft.com/office/powerpoint/2010/main" val="2680519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85908"/>
          </a:xfrm>
        </p:spPr>
        <p:txBody>
          <a:bodyPr>
            <a:noAutofit/>
          </a:bodyPr>
          <a:lstStyle/>
          <a:p>
            <a:pPr algn="ctr">
              <a:lnSpc>
                <a:spcPct val="150000"/>
              </a:lnSpc>
            </a:pPr>
            <a:r>
              <a:rPr lang="fa-IR" sz="3600" b="1" dirty="0">
                <a:cs typeface="B Titr" panose="00000700000000000000" pitchFamily="2" charset="-78"/>
              </a:rPr>
              <a:t>مادران باردار کووید 19 در موارد درمان سرپایی</a:t>
            </a:r>
          </a:p>
        </p:txBody>
      </p:sp>
      <p:sp>
        <p:nvSpPr>
          <p:cNvPr id="3" name="Content Placeholder 2"/>
          <p:cNvSpPr>
            <a:spLocks noGrp="1"/>
          </p:cNvSpPr>
          <p:nvPr>
            <p:ph idx="1"/>
          </p:nvPr>
        </p:nvSpPr>
        <p:spPr>
          <a:xfrm>
            <a:off x="838200" y="1051034"/>
            <a:ext cx="10515600" cy="4351338"/>
          </a:xfrm>
        </p:spPr>
        <p:txBody>
          <a:bodyPr>
            <a:noAutofit/>
          </a:bodyPr>
          <a:lstStyle/>
          <a:p>
            <a:pPr marL="0" indent="0" algn="just">
              <a:lnSpc>
                <a:spcPct val="150000"/>
              </a:lnSpc>
              <a:buNone/>
            </a:pPr>
            <a:r>
              <a:rPr lang="fa-IR" sz="2400" b="1" dirty="0">
                <a:solidFill>
                  <a:srgbClr val="FF0000"/>
                </a:solidFill>
                <a:cs typeface="B Lotus" panose="00000400000000000000" pitchFamily="2" charset="-78"/>
              </a:rPr>
              <a:t>گروه اول؛ مادر باردار و بیماری کووید -۱۹ در موارد سرپایی</a:t>
            </a:r>
          </a:p>
          <a:p>
            <a:pPr marL="0" indent="0" algn="just">
              <a:lnSpc>
                <a:spcPct val="100000"/>
              </a:lnSpc>
              <a:buNone/>
            </a:pPr>
            <a:r>
              <a:rPr lang="fa-IR" sz="1600" dirty="0">
                <a:cs typeface="B Lotus" panose="00000400000000000000" pitchFamily="2" charset="-78"/>
              </a:rPr>
              <a:t>در مراجعه به مرکز بهداشتی، درمانی، باید مادر از نظر علائم بیماری کووید- ۱۹ بررسی شود. در صورت علائم خفیف بیماری، مراقبت سریایی است و نیازی به بستری در بیمارستان ندارد. مادر می‌تواند با دریافت آموزش های بهداشتی و آموزش علائم خطر در منزل مراقبت شود. </a:t>
            </a:r>
            <a:r>
              <a:rPr lang="fa-IR" sz="1600" u="sng" dirty="0">
                <a:cs typeface="B Lotus" panose="00000400000000000000" pitchFamily="2" charset="-78"/>
              </a:rPr>
              <a:t>ولی در صورت ابتلا مادر به بیماری زمینه‌ای</a:t>
            </a:r>
            <a:r>
              <a:rPr lang="fa-IR" sz="1600" dirty="0">
                <a:cs typeface="B Lotus" panose="00000400000000000000" pitchFamily="2" charset="-78"/>
              </a:rPr>
              <a:t> با علائم خفیف بیماری، لازم است مطابق دستور عمل اقدام شود.</a:t>
            </a:r>
          </a:p>
          <a:p>
            <a:pPr marL="0" indent="0" algn="just">
              <a:lnSpc>
                <a:spcPct val="100000"/>
              </a:lnSpc>
              <a:buNone/>
            </a:pPr>
            <a:r>
              <a:rPr lang="fa-IR" sz="1600" dirty="0">
                <a:cs typeface="B Lotus" panose="00000400000000000000" pitchFamily="2" charset="-78"/>
              </a:rPr>
              <a:t>در صورت مشکلات بعدی دسترسی مادر به مراکز ارائه خدمات بهداشتی و درمانی می‌بایست مادر در نقاهتگاه خاص بیماری کووید قرنطینه شود و مانند مراقبت در منزل اقدامات لازم انجام شود. در صورت نبودن نقاهتگاه از امکانات طرح اسکان مادران استفاده شود.</a:t>
            </a:r>
          </a:p>
          <a:p>
            <a:pPr algn="just">
              <a:lnSpc>
                <a:spcPct val="100000"/>
              </a:lnSpc>
              <a:buFont typeface="Wingdings" panose="05000000000000000000" pitchFamily="2" charset="2"/>
              <a:buChar char="Ø"/>
            </a:pPr>
            <a:r>
              <a:rPr lang="fa-IR" sz="1600" b="1" dirty="0">
                <a:cs typeface="B Lotus" panose="00000400000000000000" pitchFamily="2" charset="-78"/>
              </a:rPr>
              <a:t>اقدامات مراقبت و درمان</a:t>
            </a:r>
          </a:p>
          <a:p>
            <a:pPr marL="0" indent="0" algn="just">
              <a:lnSpc>
                <a:spcPct val="100000"/>
              </a:lnSpc>
              <a:buNone/>
            </a:pPr>
            <a:r>
              <a:rPr lang="fa-IR" sz="1600" dirty="0">
                <a:cs typeface="B Lotus" panose="00000400000000000000" pitchFamily="2" charset="-78"/>
              </a:rPr>
              <a:t>موارد سرپایی (گروه خفيف) معمولا فقط نیازمند پیگیری و درمان های نگهدارنده است. و در این موارد درمانی آنتی ویرال توصیه نمی‌شود.</a:t>
            </a:r>
          </a:p>
          <a:p>
            <a:pPr marL="457200" lvl="1" indent="0" algn="just">
              <a:lnSpc>
                <a:spcPct val="100000"/>
              </a:lnSpc>
              <a:buNone/>
            </a:pPr>
            <a:r>
              <a:rPr lang="fa-IR" sz="1600" b="1" u="sng" dirty="0">
                <a:cs typeface="B Lotus" panose="00000400000000000000" pitchFamily="2" charset="-78"/>
              </a:rPr>
              <a:t>نکته:</a:t>
            </a:r>
            <a:r>
              <a:rPr lang="fa-IR" sz="1600" dirty="0">
                <a:cs typeface="B Lotus" panose="00000400000000000000" pitchFamily="2" charset="-78"/>
              </a:rPr>
              <a:t> در موارد مراقبت در منزل و درمان سرپایی، ضمن اطلاع رسانی به رابط پرخطر بهداشت، پیگیری ها و ارجاع به بیمارستان در صورت نیاز انجام شود. در صورت انتقال زنان باردار با عفونت قطعی با محتمل به بیمارستان حتما به بیمارستان مقصد اطلاع داده شود.</a:t>
            </a:r>
          </a:p>
          <a:p>
            <a:pPr marL="0" indent="0" algn="just">
              <a:lnSpc>
                <a:spcPct val="100000"/>
              </a:lnSpc>
              <a:buNone/>
            </a:pPr>
            <a:r>
              <a:rPr lang="fa-IR" sz="1600" b="1" dirty="0">
                <a:cs typeface="B Lotus" panose="00000400000000000000" pitchFamily="2" charset="-78"/>
              </a:rPr>
              <a:t>درمان علامتی/تسکینی:</a:t>
            </a:r>
          </a:p>
          <a:p>
            <a:pPr marL="0" indent="0" algn="just">
              <a:lnSpc>
                <a:spcPct val="100000"/>
              </a:lnSpc>
              <a:buNone/>
            </a:pPr>
            <a:r>
              <a:rPr lang="fa-IR" sz="1600" dirty="0">
                <a:cs typeface="B Lotus" panose="00000400000000000000" pitchFamily="2" charset="-78"/>
              </a:rPr>
              <a:t>درمان دارویی در مادران باردار شامل تب بر، مسکن و هیدریشن است:</a:t>
            </a:r>
          </a:p>
          <a:p>
            <a:pPr lvl="1" algn="just">
              <a:lnSpc>
                <a:spcPct val="100000"/>
              </a:lnSpc>
            </a:pPr>
            <a:r>
              <a:rPr lang="fa-IR" sz="1600" dirty="0">
                <a:cs typeface="B Lotus" panose="00000400000000000000" pitchFamily="2" charset="-78"/>
              </a:rPr>
              <a:t>منظور از هیدریشن مادر، مصرف مایعات در حد تحمل با دفع ادرار ۶ تا ۸ بار در روز است.</a:t>
            </a:r>
          </a:p>
          <a:p>
            <a:pPr lvl="1" algn="just">
              <a:lnSpc>
                <a:spcPct val="100000"/>
              </a:lnSpc>
            </a:pPr>
            <a:r>
              <a:rPr lang="fa-IR" sz="1600" dirty="0">
                <a:cs typeface="B Lotus" panose="00000400000000000000" pitchFamily="2" charset="-78"/>
              </a:rPr>
              <a:t>برای تب بر و مسکن هم مصرف استامینوفن ساده یک قرص ۵۰۰ میلی گرم هر ۸ ساعت حداکثر تا ۳ روز توصیه می شود.</a:t>
            </a:r>
          </a:p>
          <a:p>
            <a:pPr marL="457200" lvl="1" indent="0" algn="just">
              <a:lnSpc>
                <a:spcPct val="100000"/>
              </a:lnSpc>
              <a:buNone/>
              <a:tabLst>
                <a:tab pos="266700" algn="l"/>
                <a:tab pos="809625" algn="l"/>
              </a:tabLst>
            </a:pPr>
            <a:r>
              <a:rPr lang="fa-IR" sz="1600" dirty="0">
                <a:cs typeface="B Lotus" panose="00000400000000000000" pitchFamily="2" charset="-78"/>
              </a:rPr>
              <a:t>		در صورت عدم پاسخ گویی تا ۳ روز مادر باید برای بررسی مجدد به بیمارستان مراجعه کند.</a:t>
            </a:r>
          </a:p>
        </p:txBody>
      </p:sp>
    </p:spTree>
    <p:extLst>
      <p:ext uri="{BB962C8B-B14F-4D97-AF65-F5344CB8AC3E}">
        <p14:creationId xmlns:p14="http://schemas.microsoft.com/office/powerpoint/2010/main" val="2546795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6788" y="1465730"/>
            <a:ext cx="9870141" cy="3947098"/>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lnSpc>
                <a:spcPct val="150000"/>
              </a:lnSpc>
            </a:pPr>
            <a:r>
              <a:rPr lang="fa-IR" b="1" dirty="0">
                <a:solidFill>
                  <a:srgbClr val="002060"/>
                </a:solidFill>
                <a:cs typeface="B Lotus" panose="00000400000000000000" pitchFamily="2" charset="-78"/>
              </a:rPr>
              <a:t>در مادران باردار با توجه به شرایط بیماری، به صلاحدید و فقط توسط متخصص عفونی داخلی، فوق تخصص ریه و در موارد خفیف در ۳ روز اول شروع علائم حداکثر در هفته اول می توان هیدروکسی کلروکین سولفات ۲۰۰ میلی گرم روز اول هر ۱۲ ساعت ۲ قرص و در ادامه هر ۱۲ ساعت یک قرص بمدت حداقل ۵ روز تجویز نمود.</a:t>
            </a:r>
          </a:p>
          <a:p>
            <a:pPr algn="just">
              <a:lnSpc>
                <a:spcPct val="150000"/>
              </a:lnSpc>
            </a:pPr>
            <a:r>
              <a:rPr lang="fa-IR" b="1" dirty="0">
                <a:solidFill>
                  <a:srgbClr val="002060"/>
                </a:solidFill>
                <a:cs typeface="B Lotus" panose="00000400000000000000" pitchFamily="2" charset="-78"/>
              </a:rPr>
              <a:t>. قرص هیدروکسی کلروکین همراه غذا تجویز شود قرص دارای پوشش نازک (</a:t>
            </a:r>
            <a:r>
              <a:rPr lang="en-US" b="1" dirty="0">
                <a:solidFill>
                  <a:srgbClr val="002060"/>
                </a:solidFill>
                <a:cs typeface="B Lotus" panose="00000400000000000000" pitchFamily="2" charset="-78"/>
              </a:rPr>
              <a:t>FC</a:t>
            </a:r>
            <a:r>
              <a:rPr lang="fa-IR" b="1" dirty="0">
                <a:solidFill>
                  <a:srgbClr val="002060"/>
                </a:solidFill>
                <a:cs typeface="B Lotus" panose="00000400000000000000" pitchFamily="2" charset="-78"/>
              </a:rPr>
              <a:t>) است. توصیه شده قرص دارای پوشش شکسته یا خرد نشود. پوشش این دارو برای محافظ در برابر شرایط محیطی است.</a:t>
            </a:r>
          </a:p>
          <a:p>
            <a:pPr algn="just">
              <a:lnSpc>
                <a:spcPct val="150000"/>
              </a:lnSpc>
            </a:pPr>
            <a:r>
              <a:rPr lang="fa-IR" b="1" dirty="0">
                <a:solidFill>
                  <a:srgbClr val="002060"/>
                </a:solidFill>
                <a:cs typeface="B Lotus" panose="00000400000000000000" pitchFamily="2" charset="-78"/>
              </a:rPr>
              <a:t>خاطر نشان می‌شود که استفاده از فلوروکینولونها بخصوص لوفلوکساسین خطر آریتمی را افزایش می‌دهد. به دریافت همزمان سایر داروهایی که این عارضه را تشدید می‌کنند همانند متادون، اندانسترون، متوکلوپرامید آزیترومایسین، کوئتیاپین و .... دقت شود.</a:t>
            </a:r>
          </a:p>
        </p:txBody>
      </p:sp>
    </p:spTree>
    <p:extLst>
      <p:ext uri="{BB962C8B-B14F-4D97-AF65-F5344CB8AC3E}">
        <p14:creationId xmlns:p14="http://schemas.microsoft.com/office/powerpoint/2010/main" val="4216431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2876"/>
            <a:ext cx="10515600" cy="948669"/>
          </a:xfrm>
        </p:spPr>
        <p:txBody>
          <a:bodyPr>
            <a:normAutofit/>
          </a:bodyPr>
          <a:lstStyle/>
          <a:p>
            <a:pPr algn="ctr">
              <a:lnSpc>
                <a:spcPct val="150000"/>
              </a:lnSpc>
            </a:pPr>
            <a:r>
              <a:rPr lang="fa-IR" sz="3200" b="1" dirty="0">
                <a:effectLst>
                  <a:outerShdw blurRad="38100" dist="38100" dir="2700000" algn="tl">
                    <a:srgbClr val="000000">
                      <a:alpha val="43137"/>
                    </a:srgbClr>
                  </a:outerShdw>
                </a:effectLst>
                <a:cs typeface="B Titr" panose="00000700000000000000" pitchFamily="2" charset="-78"/>
              </a:rPr>
              <a:t>نکاتی که مراقبین سلامت باید به مادران آموزش دهند</a:t>
            </a:r>
          </a:p>
        </p:txBody>
      </p:sp>
      <p:sp>
        <p:nvSpPr>
          <p:cNvPr id="3" name="Content Placeholder 2"/>
          <p:cNvSpPr>
            <a:spLocks noGrp="1"/>
          </p:cNvSpPr>
          <p:nvPr>
            <p:ph idx="1"/>
          </p:nvPr>
        </p:nvSpPr>
        <p:spPr>
          <a:xfrm>
            <a:off x="743606" y="1061545"/>
            <a:ext cx="10515600" cy="4351338"/>
          </a:xfrm>
        </p:spPr>
        <p:txBody>
          <a:bodyPr>
            <a:noAutofit/>
          </a:bodyPr>
          <a:lstStyle/>
          <a:p>
            <a:pPr marL="0" indent="0" algn="just">
              <a:lnSpc>
                <a:spcPct val="100000"/>
              </a:lnSpc>
              <a:buNone/>
            </a:pPr>
            <a:r>
              <a:rPr lang="fa-IR" sz="2000" b="1" i="1" dirty="0">
                <a:solidFill>
                  <a:srgbClr val="FF0000"/>
                </a:solidFill>
                <a:effectLst>
                  <a:outerShdw blurRad="38100" dist="38100" dir="2700000" algn="tl">
                    <a:srgbClr val="000000">
                      <a:alpha val="43137"/>
                    </a:srgbClr>
                  </a:outerShdw>
                </a:effectLst>
                <a:cs typeface="B Lotus" panose="00000400000000000000" pitchFamily="2" charset="-78"/>
              </a:rPr>
              <a:t>نکاتی که باید مراقب سلامت به مادر آموزش دهد:</a:t>
            </a:r>
          </a:p>
          <a:p>
            <a:pPr algn="just">
              <a:lnSpc>
                <a:spcPct val="100000"/>
              </a:lnSpc>
            </a:pPr>
            <a:r>
              <a:rPr lang="fa-IR" sz="1800" dirty="0">
                <a:cs typeface="B Lotus" panose="00000400000000000000" pitchFamily="2" charset="-78"/>
              </a:rPr>
              <a:t>تعداد مراقب های مادر باردار محدود شود.</a:t>
            </a:r>
          </a:p>
          <a:p>
            <a:pPr algn="just">
              <a:lnSpc>
                <a:spcPct val="100000"/>
              </a:lnSpc>
            </a:pPr>
            <a:r>
              <a:rPr lang="fa-IR" sz="1800" dirty="0">
                <a:cs typeface="B Lotus" panose="00000400000000000000" pitchFamily="2" charset="-78"/>
              </a:rPr>
              <a:t>شمارش روزانه حرکات جنین بیشتر یا مساوی ۲۵ هفته بارداری آموزش داده شود. کاهش بیشتر یا مساوی ۲۵ هفته باید اطلاع داده شود علائم خطر بیماری و زمان ارجاع به بیمارستان آموزش داده شود.</a:t>
            </a:r>
          </a:p>
          <a:p>
            <a:pPr algn="just">
              <a:lnSpc>
                <a:spcPct val="100000"/>
              </a:lnSpc>
            </a:pPr>
            <a:r>
              <a:rPr lang="fa-IR" sz="1800" u="sng" dirty="0">
                <a:cs typeface="B Lotus" panose="00000400000000000000" pitchFamily="2" charset="-78"/>
              </a:rPr>
              <a:t>علائم خطر بیماری و زمان ارجاع به بیمارستان آموزش داده شود:</a:t>
            </a:r>
          </a:p>
          <a:p>
            <a:pPr lvl="1" algn="just">
              <a:lnSpc>
                <a:spcPct val="100000"/>
              </a:lnSpc>
              <a:buFont typeface="Wingdings" panose="05000000000000000000" pitchFamily="2" charset="2"/>
              <a:buChar char="ü"/>
            </a:pPr>
            <a:r>
              <a:rPr lang="fa-IR" sz="1800" dirty="0">
                <a:cs typeface="B Lotus" panose="00000400000000000000" pitchFamily="2" charset="-78"/>
              </a:rPr>
              <a:t>تنگی نفس</a:t>
            </a:r>
          </a:p>
          <a:p>
            <a:pPr lvl="1" algn="just">
              <a:lnSpc>
                <a:spcPct val="100000"/>
              </a:lnSpc>
              <a:buFont typeface="Wingdings" panose="05000000000000000000" pitchFamily="2" charset="2"/>
              <a:buChar char="ü"/>
            </a:pPr>
            <a:r>
              <a:rPr lang="fa-IR" sz="1800" dirty="0">
                <a:cs typeface="B Lotus" panose="00000400000000000000" pitchFamily="2" charset="-78"/>
              </a:rPr>
              <a:t>تاکی پنه بیش از ۲۴ بار در دقیقه</a:t>
            </a:r>
          </a:p>
          <a:p>
            <a:pPr lvl="1" algn="just">
              <a:lnSpc>
                <a:spcPct val="100000"/>
              </a:lnSpc>
              <a:buFont typeface="Wingdings" panose="05000000000000000000" pitchFamily="2" charset="2"/>
              <a:buChar char="ü"/>
            </a:pPr>
            <a:r>
              <a:rPr lang="fa-IR" sz="1800" dirty="0">
                <a:cs typeface="B Lotus" panose="00000400000000000000" pitchFamily="2" charset="-78"/>
              </a:rPr>
              <a:t>تب ۳۸ درجه یا بیشتر که با مصرف استامینوفن بهبود نمی‌یابد</a:t>
            </a:r>
          </a:p>
          <a:p>
            <a:pPr lvl="1" algn="just">
              <a:lnSpc>
                <a:spcPct val="100000"/>
              </a:lnSpc>
              <a:buFont typeface="Wingdings" panose="05000000000000000000" pitchFamily="2" charset="2"/>
              <a:buChar char="ü"/>
            </a:pPr>
            <a:r>
              <a:rPr lang="fa-IR" sz="1800" dirty="0">
                <a:cs typeface="B Lotus" panose="00000400000000000000" pitchFamily="2" charset="-78"/>
              </a:rPr>
              <a:t>عدم تحمل خوراکی مایعات و داروها</a:t>
            </a:r>
          </a:p>
          <a:p>
            <a:pPr lvl="1" algn="just">
              <a:lnSpc>
                <a:spcPct val="100000"/>
              </a:lnSpc>
              <a:buFont typeface="Wingdings" panose="05000000000000000000" pitchFamily="2" charset="2"/>
              <a:buChar char="ü"/>
            </a:pPr>
            <a:r>
              <a:rPr lang="fa-IR" sz="1800" dirty="0">
                <a:cs typeface="B Lotus" panose="00000400000000000000" pitchFamily="2" charset="-78"/>
              </a:rPr>
              <a:t>درد پایدار قفسه سینه</a:t>
            </a:r>
          </a:p>
          <a:p>
            <a:pPr lvl="1" algn="just">
              <a:lnSpc>
                <a:spcPct val="100000"/>
              </a:lnSpc>
              <a:buFont typeface="Wingdings" panose="05000000000000000000" pitchFamily="2" charset="2"/>
              <a:buChar char="ü"/>
            </a:pPr>
            <a:r>
              <a:rPr lang="fa-IR" sz="1800" dirty="0">
                <a:cs typeface="B Lotus" panose="00000400000000000000" pitchFamily="2" charset="-78"/>
              </a:rPr>
              <a:t>خواب آلودگی</a:t>
            </a:r>
          </a:p>
          <a:p>
            <a:pPr lvl="1" algn="just">
              <a:lnSpc>
                <a:spcPct val="100000"/>
              </a:lnSpc>
              <a:buFont typeface="Wingdings" panose="05000000000000000000" pitchFamily="2" charset="2"/>
              <a:buChar char="ü"/>
            </a:pPr>
            <a:r>
              <a:rPr lang="fa-IR" sz="1800" dirty="0">
                <a:cs typeface="B Lotus" panose="00000400000000000000" pitchFamily="2" charset="-78"/>
              </a:rPr>
              <a:t>اختلال هوشیاری</a:t>
            </a:r>
          </a:p>
          <a:p>
            <a:pPr lvl="1" algn="just">
              <a:lnSpc>
                <a:spcPct val="100000"/>
              </a:lnSpc>
              <a:buFont typeface="Wingdings" panose="05000000000000000000" pitchFamily="2" charset="2"/>
              <a:buChar char="ü"/>
            </a:pPr>
            <a:r>
              <a:rPr lang="fa-IR" sz="1800" dirty="0">
                <a:cs typeface="B Lotus" panose="00000400000000000000" pitchFamily="2" charset="-78"/>
              </a:rPr>
              <a:t>سیانوز</a:t>
            </a:r>
          </a:p>
          <a:p>
            <a:pPr lvl="1" algn="just">
              <a:lnSpc>
                <a:spcPct val="100000"/>
              </a:lnSpc>
              <a:buFont typeface="Wingdings" panose="05000000000000000000" pitchFamily="2" charset="2"/>
              <a:buChar char="ü"/>
            </a:pPr>
            <a:r>
              <a:rPr lang="fa-IR" sz="1800" dirty="0">
                <a:cs typeface="B Lotus" panose="00000400000000000000" pitchFamily="2" charset="-78"/>
              </a:rPr>
              <a:t>علایم هشدار مامایی مانند: خونریزی، آبریزش سر دل درد و پس از خروج مادر از قرنطینه، سلامت جنین بر اساس دستور عمل کشوری ارزیابی شود.</a:t>
            </a:r>
          </a:p>
          <a:p>
            <a:pPr algn="just">
              <a:lnSpc>
                <a:spcPct val="100000"/>
              </a:lnSpc>
            </a:pPr>
            <a:r>
              <a:rPr lang="fa-IR" sz="1800" dirty="0">
                <a:cs typeface="B Lotus" panose="00000400000000000000" pitchFamily="2" charset="-78"/>
              </a:rPr>
              <a:t>پس از خروج مادر از قرنطینه، سلامت جنین بر اسا دستور عمل کشوری ارزیابی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2860871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283" y="81345"/>
            <a:ext cx="10515600" cy="1325563"/>
          </a:xfrm>
        </p:spPr>
        <p:txBody>
          <a:bodyPr/>
          <a:lstStyle/>
          <a:p>
            <a:pPr algn="ctr">
              <a:lnSpc>
                <a:spcPct val="150000"/>
              </a:lnSpc>
            </a:pPr>
            <a:r>
              <a:rPr lang="fa-IR" b="1" dirty="0">
                <a:cs typeface="B Titr" panose="00000700000000000000" pitchFamily="2" charset="-78"/>
              </a:rPr>
              <a:t>نحوه پیگیری رابطین پر خطر</a:t>
            </a:r>
          </a:p>
        </p:txBody>
      </p:sp>
      <p:sp>
        <p:nvSpPr>
          <p:cNvPr id="3" name="Content Placeholder 2"/>
          <p:cNvSpPr>
            <a:spLocks noGrp="1"/>
          </p:cNvSpPr>
          <p:nvPr>
            <p:ph idx="1"/>
          </p:nvPr>
        </p:nvSpPr>
        <p:spPr>
          <a:xfrm>
            <a:off x="838200" y="1406907"/>
            <a:ext cx="10515600" cy="4888789"/>
          </a:xfrm>
        </p:spPr>
        <p:txBody>
          <a:bodyPr>
            <a:normAutofit/>
          </a:bodyPr>
          <a:lstStyle/>
          <a:p>
            <a:pPr marL="0" indent="0" algn="just">
              <a:lnSpc>
                <a:spcPct val="150000"/>
              </a:lnSpc>
              <a:buNone/>
            </a:pPr>
            <a:r>
              <a:rPr lang="fa-IR" sz="2000" b="1" dirty="0">
                <a:solidFill>
                  <a:srgbClr val="FF0000"/>
                </a:solidFill>
                <a:effectLst>
                  <a:outerShdw blurRad="38100" dist="38100" dir="2700000" algn="tl">
                    <a:srgbClr val="000000">
                      <a:alpha val="43137"/>
                    </a:srgbClr>
                  </a:outerShdw>
                </a:effectLst>
                <a:cs typeface="B Titr" panose="00000700000000000000" pitchFamily="2" charset="-78"/>
              </a:rPr>
              <a:t>نحوه پیگیری توسط رابط پر خطر: </a:t>
            </a:r>
          </a:p>
          <a:p>
            <a:pPr marL="0" indent="0" algn="just">
              <a:lnSpc>
                <a:spcPct val="150000"/>
              </a:lnSpc>
              <a:buNone/>
            </a:pPr>
            <a:r>
              <a:rPr lang="fa-IR" sz="1800" dirty="0">
                <a:cs typeface="B Lotus" panose="00000400000000000000" pitchFamily="2" charset="-78"/>
              </a:rPr>
              <a:t>در موارد ترخیص از بیمارستان با تصمیم به مراقبت در منزل (بر اساس نظر مرکز سرپایی مراقبت) طرح پیگیری هر فرد بایستی مشخص شود. پیگیری می‌تواند شامل مراجعه درب منزل برای ارزیابی شرایط مادر (از نظر بروز علامت جدید یا بدتر شدن علائم، پالس اکسی متری، شمارش تعداد تنفس، ...) یا توصیه به مراجعه به مرکز جامع یا تماس تلفنی باشد.</a:t>
            </a:r>
          </a:p>
          <a:p>
            <a:pPr marL="0" indent="0" algn="just">
              <a:lnSpc>
                <a:spcPct val="150000"/>
              </a:lnSpc>
              <a:buNone/>
            </a:pPr>
            <a:r>
              <a:rPr lang="fa-IR" sz="1800" dirty="0">
                <a:cs typeface="B Lotus" panose="00000400000000000000" pitchFamily="2" charset="-78"/>
              </a:rPr>
              <a:t>حداقل پیگیری ها توسط کارشناس رابط پرخطر ، ارزیابی تلفنی در ۲۴ ساعت اول و سپس روز های چهارم، هفتم، دهم و قبل از خروج از قرنطینه است. در پیگیری حتما در خصوص علائم تنگی نفس، افزایش تعداد تنفس، دمای بدن، اختلال هوشیاری و گیجی سوال شود.</a:t>
            </a:r>
          </a:p>
          <a:p>
            <a:pPr marL="0" indent="0" algn="just">
              <a:lnSpc>
                <a:spcPct val="150000"/>
              </a:lnSpc>
              <a:buNone/>
            </a:pPr>
            <a:r>
              <a:rPr lang="fa-IR" sz="2000" b="1" dirty="0">
                <a:solidFill>
                  <a:srgbClr val="FF0000"/>
                </a:solidFill>
                <a:effectLst>
                  <a:outerShdw blurRad="38100" dist="38100" dir="2700000" algn="tl">
                    <a:srgbClr val="000000">
                      <a:alpha val="43137"/>
                    </a:srgbClr>
                  </a:outerShdw>
                </a:effectLst>
                <a:cs typeface="B Titr" panose="00000700000000000000" pitchFamily="2" charset="-78"/>
              </a:rPr>
              <a:t>نکته: در موارد بیماری خفیف با بیمار زمینه‌ای : </a:t>
            </a:r>
          </a:p>
          <a:p>
            <a:pPr marL="0" indent="0" algn="just">
              <a:lnSpc>
                <a:spcPct val="150000"/>
              </a:lnSpc>
              <a:buNone/>
            </a:pPr>
            <a:r>
              <a:rPr lang="fa-IR" sz="1800" dirty="0">
                <a:cs typeface="B Lotus" panose="00000400000000000000" pitchFamily="2" charset="-78"/>
              </a:rPr>
              <a:t>در صورت تصمیم به مراقبت در منزل، پیگیری روزانه تا زمان خروج از قرنطینه الزامی است و حداقل دو مورد از این پیگیری‌ها (روزهای چهارم و هفتم) با مراجعه به درب منزل مادر صورت پذیرد.</a:t>
            </a:r>
          </a:p>
        </p:txBody>
      </p:sp>
    </p:spTree>
    <p:extLst>
      <p:ext uri="{BB962C8B-B14F-4D97-AF65-F5344CB8AC3E}">
        <p14:creationId xmlns:p14="http://schemas.microsoft.com/office/powerpoint/2010/main" val="3899125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257549"/>
            <a:ext cx="10515600" cy="485775"/>
          </a:xfrm>
        </p:spPr>
        <p:txBody>
          <a:bodyPr>
            <a:noAutofit/>
          </a:bodyPr>
          <a:lstStyle/>
          <a:p>
            <a:pPr algn="ctr">
              <a:lnSpc>
                <a:spcPct val="150000"/>
              </a:lnSpc>
            </a:pPr>
            <a:r>
              <a:rPr lang="fa-IR" sz="2400" b="1" dirty="0">
                <a:cs typeface="B Lotus" panose="00000400000000000000" pitchFamily="2" charset="-78"/>
              </a:rPr>
              <a:t>راهنمای خروج از وضعیت جداسازی مادر باردار با بیماری کووید-19 در مراقبت منزل</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73464172"/>
              </p:ext>
            </p:extLst>
          </p:nvPr>
        </p:nvGraphicFramePr>
        <p:xfrm>
          <a:off x="698500" y="913793"/>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244600" y="5260788"/>
            <a:ext cx="9626600" cy="1384995"/>
          </a:xfrm>
          <a:prstGeom prst="rect">
            <a:avLst/>
          </a:prstGeom>
          <a:noFill/>
        </p:spPr>
        <p:txBody>
          <a:bodyPr wrap="square" rtlCol="1">
            <a:spAutoFit/>
          </a:bodyPr>
          <a:lstStyle/>
          <a:p>
            <a:pPr algn="just">
              <a:lnSpc>
                <a:spcPct val="150000"/>
              </a:lnSpc>
            </a:pPr>
            <a:r>
              <a:rPr lang="fa-IR" sz="1400" dirty="0">
                <a:cs typeface="B Lotus" panose="00000400000000000000" pitchFamily="2" charset="-78"/>
              </a:rPr>
              <a:t>* در صورتی که مادر بخواهد قبل از مدت مورد نظر از قرنطینه خار ج شودمی‌بایست دو نتیجه آزمایش منفی با فاصله حداقل 24 ساعت داشته باشد</a:t>
            </a:r>
          </a:p>
          <a:p>
            <a:pPr algn="just">
              <a:lnSpc>
                <a:spcPct val="150000"/>
              </a:lnSpc>
            </a:pPr>
            <a:r>
              <a:rPr lang="fa-IR" sz="1400" dirty="0">
                <a:cs typeface="B Lotus" panose="00000400000000000000" pitchFamily="2" charset="-78"/>
              </a:rPr>
              <a:t>** در مورد مادران بستری در مراحل شدید یا بحرانی پس از 30 روز از شروع علائم می‌توانند از قرنطینه خارج شوند.</a:t>
            </a:r>
          </a:p>
          <a:p>
            <a:pPr algn="just">
              <a:lnSpc>
                <a:spcPct val="150000"/>
              </a:lnSpc>
            </a:pPr>
            <a:r>
              <a:rPr lang="fa-IR" sz="1400" b="1" dirty="0">
                <a:cs typeface="B Lotus" panose="00000400000000000000" pitchFamily="2" charset="-78"/>
              </a:rPr>
              <a:t>نکته: </a:t>
            </a:r>
            <a:r>
              <a:rPr lang="fa-IR" sz="1400" dirty="0">
                <a:cs typeface="B Lotus" panose="00000400000000000000" pitchFamily="2" charset="-78"/>
              </a:rPr>
              <a:t>در مادران در صورت وجود ضعف سیستم ایمنی یا بیماری زمینه‌ای و مراقبت در منزل ضمن پیگیری روزانه ایشان توسط رابط پرخطر تصمیم‌گیری برای زمان خروج از قرنطینه به عهده تیم چند تخصصی درمان سرپایی خواهد بود.</a:t>
            </a:r>
            <a:endParaRPr lang="fa-IR" sz="1400" b="1" dirty="0">
              <a:cs typeface="B Lotus" panose="00000400000000000000" pitchFamily="2" charset="-78"/>
            </a:endParaRPr>
          </a:p>
        </p:txBody>
      </p:sp>
    </p:spTree>
    <p:extLst>
      <p:ext uri="{BB962C8B-B14F-4D97-AF65-F5344CB8AC3E}">
        <p14:creationId xmlns:p14="http://schemas.microsoft.com/office/powerpoint/2010/main" val="24689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79581"/>
          </a:xfrm>
          <a:solidFill>
            <a:schemeClr val="accent1">
              <a:lumMod val="40000"/>
              <a:lumOff val="60000"/>
            </a:schemeClr>
          </a:solidFill>
        </p:spPr>
        <p:txBody>
          <a:bodyPr>
            <a:normAutofit fontScale="90000"/>
          </a:bodyPr>
          <a:lstStyle/>
          <a:p>
            <a:pPr>
              <a:lnSpc>
                <a:spcPct val="150000"/>
              </a:lnSpc>
            </a:pPr>
            <a:r>
              <a:rPr lang="fa-IR" b="1" dirty="0">
                <a:solidFill>
                  <a:srgbClr val="002060"/>
                </a:solidFill>
                <a:cs typeface="B Lotus" panose="00000400000000000000" pitchFamily="2" charset="-78"/>
              </a:rPr>
              <a:t>خدمات تشخیص و درمان بیماران بستری </a:t>
            </a:r>
          </a:p>
        </p:txBody>
      </p:sp>
      <p:sp>
        <p:nvSpPr>
          <p:cNvPr id="3" name="Content Placeholder 2"/>
          <p:cNvSpPr>
            <a:spLocks noGrp="1"/>
          </p:cNvSpPr>
          <p:nvPr>
            <p:ph idx="1"/>
          </p:nvPr>
        </p:nvSpPr>
        <p:spPr/>
        <p:txBody>
          <a:bodyPr>
            <a:normAutofit fontScale="92500"/>
          </a:bodyPr>
          <a:lstStyle/>
          <a:p>
            <a:pPr marL="0" indent="0" algn="just">
              <a:lnSpc>
                <a:spcPct val="150000"/>
              </a:lnSpc>
              <a:buNone/>
            </a:pPr>
            <a:r>
              <a:rPr lang="fa-IR" sz="2000" b="1" dirty="0">
                <a:cs typeface="B Titr" panose="00000700000000000000" pitchFamily="2" charset="-78"/>
              </a:rPr>
              <a:t>شرایط بستری در بیمارستان</a:t>
            </a:r>
          </a:p>
          <a:p>
            <a:pPr marL="0" indent="0" algn="just">
              <a:lnSpc>
                <a:spcPct val="150000"/>
              </a:lnSpc>
              <a:buNone/>
            </a:pPr>
            <a:r>
              <a:rPr lang="fa-IR" sz="2000" dirty="0">
                <a:cs typeface="B Lotus" panose="00000400000000000000" pitchFamily="2" charset="-78"/>
              </a:rPr>
              <a:t>پس از ارجاع بیمار به بیمارستان، بر اساس معاینات بالینی و بررسی‌های انجام شده، برای تعیین محل بستری وی تصمیم‌گیری خواهد شد</a:t>
            </a:r>
          </a:p>
          <a:p>
            <a:pPr marL="0" indent="0" algn="just">
              <a:lnSpc>
                <a:spcPct val="150000"/>
              </a:lnSpc>
              <a:buNone/>
            </a:pPr>
            <a:r>
              <a:rPr lang="fa-IR" sz="2000" b="1" dirty="0">
                <a:cs typeface="B Titr" panose="00000700000000000000" pitchFamily="2" charset="-78"/>
              </a:rPr>
              <a:t>اندیکاسیون بستری</a:t>
            </a:r>
          </a:p>
          <a:p>
            <a:pPr marL="0" indent="0" algn="just">
              <a:lnSpc>
                <a:spcPct val="150000"/>
              </a:lnSpc>
              <a:buNone/>
            </a:pPr>
            <a:r>
              <a:rPr lang="fa-IR" sz="2000" dirty="0">
                <a:cs typeface="B Lotus" panose="00000400000000000000" pitchFamily="2" charset="-78"/>
              </a:rPr>
              <a:t>بستری بیماران مشکوک امبتلا به بیماری کووید در بیمارستان شامل موارد زیر است:</a:t>
            </a:r>
          </a:p>
          <a:p>
            <a:pPr marL="0" indent="0" algn="just">
              <a:lnSpc>
                <a:spcPct val="150000"/>
              </a:lnSpc>
              <a:buNone/>
            </a:pPr>
            <a:r>
              <a:rPr lang="fa-IR" sz="2000" dirty="0">
                <a:cs typeface="B Lotus" panose="00000400000000000000" pitchFamily="2" charset="-78"/>
              </a:rPr>
              <a:t>	</a:t>
            </a:r>
            <a:r>
              <a:rPr lang="fa-IR" sz="2400" dirty="0">
                <a:cs typeface="B Lotus" panose="00000400000000000000" pitchFamily="2" charset="-78"/>
              </a:rPr>
              <a:t>1. تب بیش از 39 درجه علیرغم درمان دارویی</a:t>
            </a:r>
          </a:p>
          <a:p>
            <a:pPr marL="457200" lvl="1" indent="0" algn="just">
              <a:lnSpc>
                <a:spcPct val="150000"/>
              </a:lnSpc>
              <a:buNone/>
            </a:pPr>
            <a:r>
              <a:rPr lang="fa-IR" sz="1600" dirty="0">
                <a:cs typeface="B Lotus" panose="00000400000000000000" pitchFamily="2" charset="-78"/>
              </a:rPr>
              <a:t>	2. وجود یک بیماری زمینه‌ای (فشار خون با دیابت کنترل نشده و اورژانسهای مامایی مانند: پره اکلامپسی، پارگی زودرس کیسه آب، خونریزی رحمی و...)</a:t>
            </a:r>
          </a:p>
          <a:p>
            <a:pPr marL="457200" lvl="1" indent="0" algn="just">
              <a:lnSpc>
                <a:spcPct val="150000"/>
              </a:lnSpc>
              <a:buNone/>
            </a:pPr>
            <a:r>
              <a:rPr lang="fa-IR" sz="1600" dirty="0">
                <a:cs typeface="B Lotus" panose="00000400000000000000" pitchFamily="2" charset="-78"/>
              </a:rPr>
              <a:t>	3. علایم و نشانه بیماری متوسط یا شدید (سطح اشباع اکسیژن کمتر از %۹۵ و تعداد تنفس بیشتر از ۲۴، نیاز به حمایت تنفسی شامل اکسیژن درمانی)</a:t>
            </a:r>
          </a:p>
          <a:p>
            <a:pPr marL="457200" lvl="1" indent="0" algn="just">
              <a:lnSpc>
                <a:spcPct val="150000"/>
              </a:lnSpc>
              <a:buNone/>
            </a:pPr>
            <a:r>
              <a:rPr lang="fa-IR" sz="1600" dirty="0">
                <a:cs typeface="B Lotus" panose="00000400000000000000" pitchFamily="2" charset="-78"/>
              </a:rPr>
              <a:t>	4. بیماری بحرانی (نارسایی تنفسی، افت فشار خون علیرغم هیدریشن مناسب ، اختلالات هوشیاری، اختلالات کبدی با کلیوی، اختلالات قلبی)</a:t>
            </a:r>
          </a:p>
        </p:txBody>
      </p:sp>
    </p:spTree>
    <p:extLst>
      <p:ext uri="{BB962C8B-B14F-4D97-AF65-F5344CB8AC3E}">
        <p14:creationId xmlns:p14="http://schemas.microsoft.com/office/powerpoint/2010/main" val="994645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97832"/>
            <a:ext cx="10515600" cy="5479131"/>
          </a:xfrm>
        </p:spPr>
        <p:txBody>
          <a:bodyPr>
            <a:noAutofit/>
          </a:bodyPr>
          <a:lstStyle/>
          <a:p>
            <a:pPr algn="just">
              <a:lnSpc>
                <a:spcPct val="150000"/>
              </a:lnSpc>
              <a:spcAft>
                <a:spcPts val="800"/>
              </a:spcAft>
            </a:pPr>
            <a:r>
              <a:rPr lang="fa-IR" sz="2000" b="1" dirty="0">
                <a:solidFill>
                  <a:srgbClr val="FF0000"/>
                </a:solidFill>
                <a:effectLst>
                  <a:outerShdw blurRad="38100" dist="38100" dir="2700000" algn="tl">
                    <a:srgbClr val="000000">
                      <a:alpha val="43137"/>
                    </a:srgbClr>
                  </a:outerShdw>
                </a:effectLst>
                <a:cs typeface="B Titr" panose="00000700000000000000" pitchFamily="2" charset="-78"/>
              </a:rPr>
              <a:t>نحوه پذیرش و روند بستری بیمار در بیمارستان (</a:t>
            </a:r>
            <a:r>
              <a:rPr lang="en-US" sz="2000" b="1" dirty="0">
                <a:solidFill>
                  <a:srgbClr val="FF0000"/>
                </a:solidFill>
                <a:effectLst>
                  <a:outerShdw blurRad="38100" dist="38100" dir="2700000" algn="tl">
                    <a:srgbClr val="000000">
                      <a:alpha val="43137"/>
                    </a:srgbClr>
                  </a:outerShdw>
                </a:effectLst>
                <a:cs typeface="B Titr" panose="00000700000000000000" pitchFamily="2" charset="-78"/>
              </a:rPr>
              <a:t>Patient Flow</a:t>
            </a:r>
            <a:r>
              <a:rPr lang="fa-IR" sz="2000" b="1" dirty="0">
                <a:solidFill>
                  <a:srgbClr val="FF0000"/>
                </a:solidFill>
                <a:effectLst>
                  <a:outerShdw blurRad="38100" dist="38100" dir="2700000" algn="tl">
                    <a:srgbClr val="000000">
                      <a:alpha val="43137"/>
                    </a:srgbClr>
                  </a:outerShdw>
                </a:effectLst>
                <a:cs typeface="B Titr" panose="00000700000000000000" pitchFamily="2" charset="-78"/>
              </a:rPr>
              <a:t>): </a:t>
            </a:r>
          </a:p>
          <a:p>
            <a:pPr marL="0" indent="0" algn="just">
              <a:lnSpc>
                <a:spcPct val="150000"/>
              </a:lnSpc>
              <a:spcAft>
                <a:spcPts val="800"/>
              </a:spcAft>
              <a:buNone/>
            </a:pPr>
            <a:r>
              <a:rPr lang="fa-IR" sz="2000" dirty="0">
                <a:effectLst>
                  <a:outerShdw blurRad="38100" dist="38100" dir="2700000" algn="tl">
                    <a:srgbClr val="000000">
                      <a:alpha val="43137"/>
                    </a:srgbClr>
                  </a:outerShdw>
                </a:effectLst>
                <a:cs typeface="B Lotus" panose="00000400000000000000" pitchFamily="2" charset="-78"/>
              </a:rPr>
              <a:t>مادر باردار ارجاع شده باید هر چه سریعتر تعیین تکلیف شود.</a:t>
            </a:r>
            <a:r>
              <a:rPr lang="fa-IR" sz="2000" dirty="0">
                <a:cs typeface="B Lotus" panose="00000400000000000000" pitchFamily="2" charset="-78"/>
              </a:rPr>
              <a:t> </a:t>
            </a:r>
            <a:r>
              <a:rPr lang="fa-IR" sz="2000" b="1" i="1" dirty="0">
                <a:cs typeface="B Titr" panose="00000700000000000000" pitchFamily="2" charset="-78"/>
              </a:rPr>
              <a:t>مسئولیت تعیین تکلیف مادر باردار تا ۴۲ روز پس از زایمان در وهله اول به عهده </a:t>
            </a:r>
            <a:r>
              <a:rPr lang="fa-IR" sz="2000" b="1" i="1" dirty="0">
                <a:solidFill>
                  <a:srgbClr val="FF0000"/>
                </a:solidFill>
                <a:cs typeface="B Titr" panose="00000700000000000000" pitchFamily="2" charset="-78"/>
              </a:rPr>
              <a:t>متخصص زنان </a:t>
            </a:r>
            <a:r>
              <a:rPr lang="fa-IR" sz="2000" b="1" i="1" dirty="0">
                <a:cs typeface="B Titr" panose="00000700000000000000" pitchFamily="2" charset="-78"/>
              </a:rPr>
              <a:t>می‌باشد.</a:t>
            </a:r>
          </a:p>
          <a:p>
            <a:pPr marL="0" indent="0" algn="just">
              <a:lnSpc>
                <a:spcPct val="150000"/>
              </a:lnSpc>
              <a:spcAft>
                <a:spcPts val="800"/>
              </a:spcAft>
              <a:buNone/>
            </a:pPr>
            <a:r>
              <a:rPr lang="fa-IR" sz="2000" dirty="0">
                <a:cs typeface="B Lotus" panose="00000400000000000000" pitchFamily="2" charset="-78"/>
              </a:rPr>
              <a:t> -از زمان ورود مادر باردار در موارد مشکوک به بیماری کووید ترجیحا محل تریاز بایستی متفاوت از ورود سایر مادران باردار باشد.</a:t>
            </a:r>
          </a:p>
          <a:p>
            <a:pPr marL="0" indent="0" algn="just">
              <a:lnSpc>
                <a:spcPct val="150000"/>
              </a:lnSpc>
              <a:spcAft>
                <a:spcPts val="800"/>
              </a:spcAft>
              <a:buNone/>
            </a:pPr>
            <a:r>
              <a:rPr lang="fa-IR" sz="2000" dirty="0">
                <a:cs typeface="B Lotus" panose="00000400000000000000" pitchFamily="2" charset="-78"/>
              </a:rPr>
              <a:t> حداکثر در طی ۳۰ دقیفه ویزیت مادر باردار توسط متخصص زنان در بیمارستان‌های درمانی و در بیمارستان‌های آموزشی تا زمان حضور متخصص زنان مسئول توسط دستیار سال 4 یا ۳ معاینه از نظر شرایط بیمار کووید و مامایی انجام شود.</a:t>
            </a:r>
          </a:p>
          <a:p>
            <a:pPr marL="0" indent="0" algn="just">
              <a:lnSpc>
                <a:spcPct val="150000"/>
              </a:lnSpc>
              <a:spcAft>
                <a:spcPts val="800"/>
              </a:spcAft>
              <a:buNone/>
            </a:pPr>
            <a:r>
              <a:rPr lang="fa-IR" sz="2000" dirty="0">
                <a:cs typeface="B Lotus" panose="00000400000000000000" pitchFamily="2" charset="-78"/>
              </a:rPr>
              <a:t> حداکثر طی 6 ساعت اول پس از پذیرش توسط تیم چند تخصصی درمان برای بستری تعیین تکلیف شود. </a:t>
            </a:r>
          </a:p>
          <a:p>
            <a:pPr marL="0" indent="0" algn="just">
              <a:lnSpc>
                <a:spcPct val="150000"/>
              </a:lnSpc>
              <a:spcAft>
                <a:spcPts val="800"/>
              </a:spcAft>
              <a:buNone/>
            </a:pPr>
            <a:r>
              <a:rPr lang="fa-IR" sz="2000" dirty="0">
                <a:cs typeface="B Lotus" panose="00000400000000000000" pitchFamily="2" charset="-78"/>
              </a:rPr>
              <a:t>تعیین تکلیف از نظر محل بستری، مدیریت شرایط مامایی و بیماری عفونی مادر تعیین مسئول مدیریت تنفسی بیماری سیستمیک مادر در تیم چند تخصصی الزامی است تصمیم‌گیری در مورد مداخلات مامایی با هماهنگی تیم چند تخصصی انجام شود.</a:t>
            </a:r>
            <a:endParaRPr lang="en-US" sz="2000" dirty="0">
              <a:cs typeface="B Lotus" panose="00000400000000000000" pitchFamily="2" charset="-78"/>
            </a:endParaRPr>
          </a:p>
        </p:txBody>
      </p:sp>
    </p:spTree>
    <p:extLst>
      <p:ext uri="{BB962C8B-B14F-4D97-AF65-F5344CB8AC3E}">
        <p14:creationId xmlns:p14="http://schemas.microsoft.com/office/powerpoint/2010/main" val="3871809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3289" y="1208515"/>
            <a:ext cx="10909738" cy="5192110"/>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1">
            <a:schemeClr val="accent5"/>
          </a:lnRef>
          <a:fillRef idx="2">
            <a:schemeClr val="accent5"/>
          </a:fillRef>
          <a:effectRef idx="1">
            <a:schemeClr val="accent5"/>
          </a:effectRef>
          <a:fontRef idx="minor">
            <a:schemeClr val="dk1"/>
          </a:fontRef>
        </p:style>
        <p:txBody>
          <a:bodyPr rtlCol="1" anchor="ctr"/>
          <a:lstStyle/>
          <a:p>
            <a:pPr algn="ctr"/>
            <a:r>
              <a:rPr lang="fa-IR" sz="6600" b="1" dirty="0">
                <a:solidFill>
                  <a:srgbClr val="002060"/>
                </a:solidFill>
                <a:cs typeface="B Lotus" panose="00000400000000000000" pitchFamily="2" charset="-78"/>
              </a:rPr>
              <a:t>راه‌های تشخیص و درمان بیماری کووید-19</a:t>
            </a:r>
            <a:endParaRPr lang="fa-IR" sz="6600" dirty="0">
              <a:solidFill>
                <a:srgbClr val="002060"/>
              </a:solidFill>
            </a:endParaRPr>
          </a:p>
        </p:txBody>
      </p:sp>
      <p:pic>
        <p:nvPicPr>
          <p:cNvPr id="3" name="Picture 2"/>
          <p:cNvPicPr>
            <a:picLocks noChangeAspect="1"/>
          </p:cNvPicPr>
          <p:nvPr/>
        </p:nvPicPr>
        <p:blipFill>
          <a:blip r:embed="rId2"/>
          <a:stretch>
            <a:fillRect/>
          </a:stretch>
        </p:blipFill>
        <p:spPr>
          <a:xfrm>
            <a:off x="2367196" y="737028"/>
            <a:ext cx="7781925" cy="942975"/>
          </a:xfrm>
          <a:prstGeom prst="rect">
            <a:avLst/>
          </a:prstGeom>
        </p:spPr>
      </p:pic>
    </p:spTree>
    <p:extLst>
      <p:ext uri="{BB962C8B-B14F-4D97-AF65-F5344CB8AC3E}">
        <p14:creationId xmlns:p14="http://schemas.microsoft.com/office/powerpoint/2010/main" val="206647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1945"/>
            <a:ext cx="10515600" cy="6043448"/>
          </a:xfrm>
        </p:spPr>
        <p:txBody>
          <a:bodyPr>
            <a:normAutofit fontScale="92500" lnSpcReduction="20000"/>
          </a:bodyPr>
          <a:lstStyle/>
          <a:p>
            <a:pPr marL="0" lvl="0" indent="0" algn="just">
              <a:lnSpc>
                <a:spcPct val="150000"/>
              </a:lnSpc>
              <a:buNone/>
            </a:pPr>
            <a:r>
              <a:rPr lang="fa-IR" sz="2000" dirty="0">
                <a:solidFill>
                  <a:prstClr val="black"/>
                </a:solidFill>
                <a:cs typeface="B Lotus" panose="00000400000000000000" pitchFamily="2" charset="-78"/>
              </a:rPr>
              <a:t>در صورت تایید تشخیص (تشخیص قطعی با پاسخ مثبت تست مولکولی) یا تائید بالینی (یافته های مطرح کننده کووید-۱۹ در سی تی اسکن) و زمانی که به تشخیص پزشک معالج شک قوی به کووید-۱۹ وجود دارد. به بخش کووید-۱۹ منتقل شود. </a:t>
            </a:r>
          </a:p>
          <a:p>
            <a:pPr marL="0" lvl="0" indent="0" algn="just">
              <a:lnSpc>
                <a:spcPct val="150000"/>
              </a:lnSpc>
              <a:buNone/>
            </a:pPr>
            <a:r>
              <a:rPr lang="fa-IR" sz="2000" dirty="0">
                <a:solidFill>
                  <a:prstClr val="black"/>
                </a:solidFill>
                <a:cs typeface="B Lotus" panose="00000400000000000000" pitchFamily="2" charset="-78"/>
              </a:rPr>
              <a:t>در این بخش لازم است به بیماری‌های زمینه ای و شرایط مامایی مادر توجه شود و در صورت نیاز، مشاوره‌های تخصصی برای بیماری‌های زمینه ای داده شود مسئولیت سلامت با پزشک متختص زنان است و نحوه مدیریت بیمار و ختم بارداری با کمیته بیمارستانی جند رشته‌ای با مدیریت متخصص زنان و زایمان شامل متخصص بیهوشی یا اینتونست، داخلی، فوق تخصص ریه، کودکان یا نوزادان، عفونی، رادیولوژی، قلب، و رشته‌های دیگر بر اساس شرایط مادر، انجام می‌شود.</a:t>
            </a:r>
          </a:p>
          <a:p>
            <a:pPr marL="0" lvl="0" indent="0" algn="just">
              <a:lnSpc>
                <a:spcPct val="150000"/>
              </a:lnSpc>
              <a:buNone/>
            </a:pPr>
            <a:r>
              <a:rPr lang="fa-IR" sz="2000" dirty="0">
                <a:solidFill>
                  <a:srgbClr val="FF0000"/>
                </a:solidFill>
                <a:cs typeface="B Lotus" panose="00000400000000000000" pitchFamily="2" charset="-78"/>
              </a:rPr>
              <a:t>در صورت </a:t>
            </a:r>
            <a:r>
              <a:rPr lang="fa-IR" sz="2000" u="sng" dirty="0">
                <a:solidFill>
                  <a:srgbClr val="FF0000"/>
                </a:solidFill>
                <a:cs typeface="B Lotus" panose="00000400000000000000" pitchFamily="2" charset="-78"/>
              </a:rPr>
              <a:t>تداوم</a:t>
            </a:r>
            <a:r>
              <a:rPr lang="fa-IR" sz="2000" dirty="0">
                <a:solidFill>
                  <a:srgbClr val="FF0000"/>
                </a:solidFill>
                <a:cs typeface="B Lotus" panose="00000400000000000000" pitchFamily="2" charset="-78"/>
              </a:rPr>
              <a:t> علائم زیر و با تشخییص و صلاحدید پزشک معالج، بیمار ممکن است نیازمند مراقبت در بخش ویژه باشد:</a:t>
            </a:r>
          </a:p>
          <a:p>
            <a:pPr lvl="1" algn="just">
              <a:lnSpc>
                <a:spcPct val="150000"/>
              </a:lnSpc>
            </a:pPr>
            <a:r>
              <a:rPr lang="fa-IR" sz="1600" dirty="0">
                <a:solidFill>
                  <a:srgbClr val="FF0000"/>
                </a:solidFill>
                <a:cs typeface="B Titr" panose="00000700000000000000" pitchFamily="2" charset="-78"/>
              </a:rPr>
              <a:t>هیپوکسمی مقاوم به درمان غیر تهاجمی</a:t>
            </a:r>
          </a:p>
          <a:p>
            <a:pPr lvl="1" algn="just">
              <a:lnSpc>
                <a:spcPct val="150000"/>
              </a:lnSpc>
            </a:pPr>
            <a:r>
              <a:rPr lang="fa-IR" sz="1600" dirty="0">
                <a:solidFill>
                  <a:srgbClr val="FF0000"/>
                </a:solidFill>
                <a:cs typeface="B Titr" panose="00000700000000000000" pitchFamily="2" charset="-78"/>
              </a:rPr>
              <a:t>کاهش سطح هوشیاری</a:t>
            </a:r>
          </a:p>
          <a:p>
            <a:pPr lvl="1" algn="just">
              <a:lnSpc>
                <a:spcPct val="150000"/>
              </a:lnSpc>
            </a:pPr>
            <a:r>
              <a:rPr lang="fa-IR" sz="1600" dirty="0">
                <a:solidFill>
                  <a:srgbClr val="FF0000"/>
                </a:solidFill>
                <a:cs typeface="B Titr" panose="00000700000000000000" pitchFamily="2" charset="-78"/>
              </a:rPr>
              <a:t>ناپایداری همودینامیک</a:t>
            </a:r>
          </a:p>
          <a:p>
            <a:pPr lvl="1" algn="just">
              <a:lnSpc>
                <a:spcPct val="150000"/>
              </a:lnSpc>
            </a:pPr>
            <a:r>
              <a:rPr lang="fa-IR" sz="1600" dirty="0">
                <a:solidFill>
                  <a:srgbClr val="FF0000"/>
                </a:solidFill>
                <a:cs typeface="B Titr" panose="00000700000000000000" pitchFamily="2" charset="-78"/>
              </a:rPr>
              <a:t>هیپر کپنیا - خستگی تنفسی</a:t>
            </a:r>
          </a:p>
          <a:p>
            <a:pPr marL="0" lvl="0" indent="0" algn="just">
              <a:lnSpc>
                <a:spcPct val="150000"/>
              </a:lnSpc>
              <a:buNone/>
            </a:pPr>
            <a:r>
              <a:rPr lang="fa-IR" sz="1900" dirty="0">
                <a:solidFill>
                  <a:prstClr val="black"/>
                </a:solidFill>
                <a:cs typeface="B Lotus" panose="00000400000000000000" pitchFamily="2" charset="-78"/>
              </a:rPr>
              <a:t>در بیماران فوق فاصله پایش عملکرد ارگانها باید کمتر شده و اقدامات حمایتی و درمان اختصاصی‌ترانجام شود.</a:t>
            </a:r>
          </a:p>
          <a:p>
            <a:pPr marL="0" lvl="0" indent="0" algn="just">
              <a:lnSpc>
                <a:spcPct val="150000"/>
              </a:lnSpc>
              <a:buNone/>
            </a:pPr>
            <a:r>
              <a:rPr lang="fa-IR" sz="1900" dirty="0">
                <a:solidFill>
                  <a:prstClr val="black"/>
                </a:solidFill>
                <a:cs typeface="B Lotus" panose="00000400000000000000" pitchFamily="2" charset="-78"/>
              </a:rPr>
              <a:t>جهت مدیریت مراقبت بیماران در مراحل شدید/بحرانی مطابق ضمیمه </a:t>
            </a:r>
            <a:r>
              <a:rPr lang="en-US" sz="1900" dirty="0">
                <a:solidFill>
                  <a:prstClr val="black"/>
                </a:solidFill>
                <a:cs typeface="B Lotus" panose="00000400000000000000" pitchFamily="2" charset="-78"/>
              </a:rPr>
              <a:t>" </a:t>
            </a:r>
            <a:r>
              <a:rPr lang="fa-IR" sz="1900" dirty="0">
                <a:solidFill>
                  <a:prstClr val="black"/>
                </a:solidFill>
                <a:cs typeface="B Lotus" panose="00000400000000000000" pitchFamily="2" charset="-78"/>
              </a:rPr>
              <a:t>مدیریت مراقبت و درمان مبتلایان به کووید-۱۹ در </a:t>
            </a:r>
            <a:r>
              <a:rPr lang="en-US" sz="1900" dirty="0">
                <a:solidFill>
                  <a:prstClr val="black"/>
                </a:solidFill>
                <a:cs typeface="B Lotus" panose="00000400000000000000" pitchFamily="2" charset="-78"/>
              </a:rPr>
              <a:t> "ICT </a:t>
            </a:r>
            <a:r>
              <a:rPr lang="fa-IR" sz="1900" dirty="0">
                <a:solidFill>
                  <a:prstClr val="black"/>
                </a:solidFill>
                <a:cs typeface="B Lotus" panose="00000400000000000000" pitchFamily="2" charset="-78"/>
              </a:rPr>
              <a:t>نسخه 09 اقدام شود.</a:t>
            </a:r>
          </a:p>
          <a:p>
            <a:endParaRPr lang="fa-IR" dirty="0"/>
          </a:p>
        </p:txBody>
      </p:sp>
    </p:spTree>
    <p:extLst>
      <p:ext uri="{BB962C8B-B14F-4D97-AF65-F5344CB8AC3E}">
        <p14:creationId xmlns:p14="http://schemas.microsoft.com/office/powerpoint/2010/main" val="2140300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lnSpc>
                <a:spcPct val="150000"/>
              </a:lnSpc>
            </a:pPr>
            <a:r>
              <a:rPr lang="fa-IR" sz="2800" b="1" dirty="0">
                <a:cs typeface="B Titr" panose="00000700000000000000" pitchFamily="2" charset="-78"/>
              </a:rPr>
              <a:t>آزمایش‌های توصیه شده برای موارد بستری</a:t>
            </a:r>
          </a:p>
        </p:txBody>
      </p:sp>
      <p:pic>
        <p:nvPicPr>
          <p:cNvPr id="4" name="Content Placeholder 3"/>
          <p:cNvPicPr>
            <a:picLocks noGrp="1" noChangeAspect="1"/>
          </p:cNvPicPr>
          <p:nvPr>
            <p:ph idx="1"/>
          </p:nvPr>
        </p:nvPicPr>
        <p:blipFill>
          <a:blip r:embed="rId2"/>
          <a:stretch>
            <a:fillRect/>
          </a:stretch>
        </p:blipFill>
        <p:spPr>
          <a:xfrm>
            <a:off x="966952" y="1849629"/>
            <a:ext cx="10668000" cy="4193819"/>
          </a:xfrm>
          <a:prstGeom prst="rect">
            <a:avLst/>
          </a:prstGeom>
        </p:spPr>
      </p:pic>
    </p:spTree>
    <p:extLst>
      <p:ext uri="{BB962C8B-B14F-4D97-AF65-F5344CB8AC3E}">
        <p14:creationId xmlns:p14="http://schemas.microsoft.com/office/powerpoint/2010/main" val="420097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72662" y="756746"/>
            <a:ext cx="11098924" cy="5538952"/>
          </a:xfrm>
          <a:prstGeom prst="rect">
            <a:avLst/>
          </a:prstGeom>
        </p:spPr>
      </p:pic>
    </p:spTree>
    <p:extLst>
      <p:ext uri="{BB962C8B-B14F-4D97-AF65-F5344CB8AC3E}">
        <p14:creationId xmlns:p14="http://schemas.microsoft.com/office/powerpoint/2010/main" val="2317389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746234" y="651641"/>
            <a:ext cx="11119945" cy="5633545"/>
          </a:xfrm>
          <a:prstGeom prst="rect">
            <a:avLst/>
          </a:prstGeom>
        </p:spPr>
      </p:pic>
    </p:spTree>
    <p:extLst>
      <p:ext uri="{BB962C8B-B14F-4D97-AF65-F5344CB8AC3E}">
        <p14:creationId xmlns:p14="http://schemas.microsoft.com/office/powerpoint/2010/main" val="34303881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9228" y="379609"/>
            <a:ext cx="10515600" cy="5800474"/>
          </a:xfrm>
        </p:spPr>
        <p:txBody>
          <a:bodyPr>
            <a:noAutofit/>
          </a:bodyPr>
          <a:lstStyle/>
          <a:p>
            <a:pPr marL="0" indent="0" algn="just">
              <a:lnSpc>
                <a:spcPct val="150000"/>
              </a:lnSpc>
              <a:buNone/>
            </a:pPr>
            <a:r>
              <a:rPr lang="fa-IR" sz="2400" b="1" dirty="0">
                <a:solidFill>
                  <a:srgbClr val="FF0000"/>
                </a:solidFill>
                <a:cs typeface="B Lotus" panose="00000400000000000000" pitchFamily="2" charset="-78"/>
              </a:rPr>
              <a:t>مدیریت مراقبت و درمان موارد بستری</a:t>
            </a:r>
          </a:p>
          <a:p>
            <a:pPr marL="0" indent="0" algn="just">
              <a:lnSpc>
                <a:spcPct val="150000"/>
              </a:lnSpc>
              <a:buNone/>
            </a:pPr>
            <a:r>
              <a:rPr lang="fa-IR" sz="2000" b="1" dirty="0">
                <a:effectLst>
                  <a:outerShdw blurRad="38100" dist="38100" dir="2700000" algn="tl">
                    <a:srgbClr val="000000">
                      <a:alpha val="43137"/>
                    </a:srgbClr>
                  </a:outerShdw>
                </a:effectLst>
                <a:cs typeface="B Titr" panose="00000700000000000000" pitchFamily="2" charset="-78"/>
              </a:rPr>
              <a:t>مطابق دسته بندی بیماران بر مبنای سیر بیماری افراد در فاز "ریوی متوسط" ،" ريوي شديد " و " تشديد التهاب- خیلی شدید " می بایست بستری شوند.</a:t>
            </a:r>
          </a:p>
          <a:p>
            <a:pPr marL="0" indent="0" algn="just">
              <a:lnSpc>
                <a:spcPct val="150000"/>
              </a:lnSpc>
              <a:buNone/>
            </a:pPr>
            <a:r>
              <a:rPr lang="fa-IR" sz="2400" b="1" dirty="0">
                <a:solidFill>
                  <a:srgbClr val="FF0000"/>
                </a:solidFill>
                <a:cs typeface="B Lotus" panose="00000400000000000000" pitchFamily="2" charset="-78"/>
              </a:rPr>
              <a:t>1. فاز ريوي متوسط</a:t>
            </a:r>
          </a:p>
          <a:p>
            <a:pPr marL="0" indent="0" algn="just">
              <a:lnSpc>
                <a:spcPct val="150000"/>
              </a:lnSpc>
              <a:buNone/>
            </a:pPr>
            <a:r>
              <a:rPr lang="fa-IR" sz="1400" b="1" dirty="0">
                <a:cs typeface="B Lotus" panose="00000400000000000000" pitchFamily="2" charset="-78"/>
              </a:rPr>
              <a:t>در صورت تشخیص فاز متوسط با هماهنگی استاد معین ترجیحا مادر به بیمارستان مرجع کورید ارجاع داده شود.</a:t>
            </a:r>
          </a:p>
          <a:p>
            <a:pPr marL="0" indent="0" algn="just">
              <a:lnSpc>
                <a:spcPct val="150000"/>
              </a:lnSpc>
              <a:buNone/>
            </a:pPr>
            <a:r>
              <a:rPr lang="fa-IR" sz="2400" b="1" dirty="0">
                <a:solidFill>
                  <a:srgbClr val="FF0000"/>
                </a:solidFill>
                <a:cs typeface="B Lotus" panose="00000400000000000000" pitchFamily="2" charset="-78"/>
              </a:rPr>
              <a:t>اقدامات تشخیصی</a:t>
            </a:r>
          </a:p>
          <a:p>
            <a:pPr marL="457200" lvl="1" indent="0" algn="just">
              <a:lnSpc>
                <a:spcPct val="150000"/>
              </a:lnSpc>
              <a:buNone/>
            </a:pPr>
            <a:r>
              <a:rPr lang="fa-IR" sz="1800" b="1" dirty="0">
                <a:cs typeface="B Lotus" panose="00000400000000000000" pitchFamily="2" charset="-78"/>
              </a:rPr>
              <a:t>الف- تست های تشخیصی کورید-۱۹: </a:t>
            </a:r>
            <a:r>
              <a:rPr lang="fa-IR" sz="1800" dirty="0">
                <a:cs typeface="B Lotus" panose="00000400000000000000" pitchFamily="2" charset="-78"/>
              </a:rPr>
              <a:t>برای تمام موارد بستری تست مولکولی باید در خواست شود.</a:t>
            </a:r>
          </a:p>
          <a:p>
            <a:pPr marL="457200" lvl="1" indent="0" algn="just">
              <a:lnSpc>
                <a:spcPct val="150000"/>
              </a:lnSpc>
              <a:buNone/>
            </a:pPr>
            <a:r>
              <a:rPr lang="fa-IR" sz="1800" b="1" dirty="0">
                <a:cs typeface="B Lotus" panose="00000400000000000000" pitchFamily="2" charset="-78"/>
              </a:rPr>
              <a:t>ب- تست تشخیصی کووید-۱۹ سرولوژی (</a:t>
            </a:r>
            <a:r>
              <a:rPr lang="en-US" sz="1800" b="1" dirty="0" err="1">
                <a:cs typeface="B Lotus" panose="00000400000000000000" pitchFamily="2" charset="-78"/>
              </a:rPr>
              <a:t>IgM</a:t>
            </a:r>
            <a:r>
              <a:rPr lang="fa-IR" sz="1800" b="1" dirty="0">
                <a:cs typeface="B Lotus" panose="00000400000000000000" pitchFamily="2" charset="-78"/>
              </a:rPr>
              <a:t>،</a:t>
            </a:r>
            <a:r>
              <a:rPr lang="en-US" sz="1800" b="1" dirty="0" err="1">
                <a:cs typeface="B Lotus" panose="00000400000000000000" pitchFamily="2" charset="-78"/>
              </a:rPr>
              <a:t>IgG</a:t>
            </a:r>
            <a:r>
              <a:rPr lang="fa-IR" sz="1800" b="1" dirty="0">
                <a:cs typeface="B Lotus" panose="00000400000000000000" pitchFamily="2" charset="-78"/>
              </a:rPr>
              <a:t>): </a:t>
            </a:r>
            <a:r>
              <a:rPr lang="fa-IR" sz="1800" dirty="0">
                <a:cs typeface="B Lotus" panose="00000400000000000000" pitchFamily="2" charset="-78"/>
              </a:rPr>
              <a:t>در حال حاضر توصیه نمی‌شود.</a:t>
            </a:r>
          </a:p>
          <a:p>
            <a:pPr marL="457200" lvl="1" indent="0" algn="just">
              <a:lnSpc>
                <a:spcPct val="150000"/>
              </a:lnSpc>
              <a:buNone/>
            </a:pPr>
            <a:r>
              <a:rPr lang="fa-IR" sz="1800" b="1" dirty="0">
                <a:cs typeface="B Lotus" panose="00000400000000000000" pitchFamily="2" charset="-78"/>
              </a:rPr>
              <a:t>ج- سایر آزمایش‌ها: </a:t>
            </a:r>
            <a:r>
              <a:rPr lang="fa-IR" sz="1800" dirty="0">
                <a:cs typeface="B Lotus" panose="00000400000000000000" pitchFamily="2" charset="-78"/>
              </a:rPr>
              <a:t>بر اساس شرایط بالینی بیمار و مطابق جدول شماره ۲ می‌تواند توصیه شود.</a:t>
            </a:r>
          </a:p>
          <a:p>
            <a:pPr marL="457200" lvl="1" indent="0" algn="just">
              <a:lnSpc>
                <a:spcPct val="150000"/>
              </a:lnSpc>
              <a:buNone/>
            </a:pPr>
            <a:r>
              <a:rPr lang="fa-IR" sz="1800" b="1" dirty="0">
                <a:cs typeface="B Lotus" panose="00000400000000000000" pitchFamily="2" charset="-78"/>
              </a:rPr>
              <a:t>د- اقدامات تصویر برداری: </a:t>
            </a:r>
            <a:r>
              <a:rPr lang="fa-IR" sz="1800" dirty="0">
                <a:cs typeface="B Lotus" panose="00000400000000000000" pitchFamily="2" charset="-78"/>
              </a:rPr>
              <a:t>اقدامات تصویر برداری (رادیوگرافی ریه</a:t>
            </a:r>
            <a:r>
              <a:rPr lang="en-US" sz="1800" dirty="0">
                <a:cs typeface="B Lotus" panose="00000400000000000000" pitchFamily="2" charset="-78"/>
              </a:rPr>
              <a:t> CT scan </a:t>
            </a:r>
            <a:r>
              <a:rPr lang="fa-IR" sz="1800" dirty="0">
                <a:cs typeface="B Lotus" panose="00000400000000000000" pitchFamily="2" charset="-78"/>
              </a:rPr>
              <a:t>ریه) بر اساس شرایط بیمار و تصمیم پزشک توصیه می‌شود.</a:t>
            </a:r>
          </a:p>
          <a:p>
            <a:pPr marL="457200" lvl="1" indent="0" algn="just">
              <a:lnSpc>
                <a:spcPct val="150000"/>
              </a:lnSpc>
              <a:buNone/>
            </a:pPr>
            <a:r>
              <a:rPr lang="fa-IR" sz="1800" dirty="0">
                <a:cs typeface="B Lotus" panose="00000400000000000000" pitchFamily="2" charset="-78"/>
              </a:rPr>
              <a:t>سی تی اسکن در صورت لزوم باید انجام شود و دوز اشعه با توجه به اندازه آن باعث آسیب به جنین نخواهد شد. (تنظیمات و توصیه‌های مربوط به </a:t>
            </a:r>
            <a:r>
              <a:rPr lang="en-US" sz="1800" dirty="0">
                <a:cs typeface="B Lotus" panose="00000400000000000000" pitchFamily="2" charset="-78"/>
              </a:rPr>
              <a:t>LOW DOSE HRCT</a:t>
            </a:r>
            <a:r>
              <a:rPr lang="fa-IR" sz="1800" dirty="0">
                <a:cs typeface="B Lotus" panose="00000400000000000000" pitchFamily="2" charset="-78"/>
              </a:rPr>
              <a:t> پیوست می باشد.)</a:t>
            </a:r>
          </a:p>
        </p:txBody>
      </p:sp>
    </p:spTree>
    <p:extLst>
      <p:ext uri="{BB962C8B-B14F-4D97-AF65-F5344CB8AC3E}">
        <p14:creationId xmlns:p14="http://schemas.microsoft.com/office/powerpoint/2010/main" val="3605428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304" y="154919"/>
            <a:ext cx="10515600" cy="812034"/>
          </a:xfrm>
        </p:spPr>
        <p:txBody>
          <a:bodyPr>
            <a:normAutofit fontScale="90000"/>
          </a:bodyPr>
          <a:lstStyle/>
          <a:p>
            <a:pPr>
              <a:lnSpc>
                <a:spcPct val="150000"/>
              </a:lnSpc>
            </a:pPr>
            <a:r>
              <a:rPr lang="fa-IR" b="1" dirty="0">
                <a:solidFill>
                  <a:srgbClr val="FF0000"/>
                </a:solidFill>
                <a:cs typeface="B Lotus" panose="00000400000000000000" pitchFamily="2" charset="-78"/>
              </a:rPr>
              <a:t>فاز ريوي متوسط</a:t>
            </a:r>
          </a:p>
        </p:txBody>
      </p:sp>
      <p:sp>
        <p:nvSpPr>
          <p:cNvPr id="3" name="Content Placeholder 2"/>
          <p:cNvSpPr>
            <a:spLocks noGrp="1"/>
          </p:cNvSpPr>
          <p:nvPr>
            <p:ph idx="1"/>
          </p:nvPr>
        </p:nvSpPr>
        <p:spPr>
          <a:xfrm>
            <a:off x="838200" y="1103586"/>
            <a:ext cx="10515600" cy="5073377"/>
          </a:xfrm>
        </p:spPr>
        <p:txBody>
          <a:bodyPr>
            <a:normAutofit/>
          </a:bodyPr>
          <a:lstStyle/>
          <a:p>
            <a:pPr marL="0" indent="0" algn="just">
              <a:lnSpc>
                <a:spcPct val="150000"/>
              </a:lnSpc>
              <a:buNone/>
            </a:pPr>
            <a:r>
              <a:rPr lang="fa-IR" sz="1800" b="1" dirty="0">
                <a:solidFill>
                  <a:srgbClr val="FF0000"/>
                </a:solidFill>
                <a:cs typeface="B Titr" panose="00000700000000000000" pitchFamily="2" charset="-78"/>
              </a:rPr>
              <a:t>اقدامات مراقبت و درمان</a:t>
            </a:r>
          </a:p>
          <a:p>
            <a:pPr marL="0" indent="0" algn="just">
              <a:lnSpc>
                <a:spcPct val="150000"/>
              </a:lnSpc>
              <a:buNone/>
            </a:pPr>
            <a:r>
              <a:rPr lang="fa-IR" sz="1800" b="1" dirty="0">
                <a:cs typeface="B Titr" panose="00000700000000000000" pitchFamily="2" charset="-78"/>
              </a:rPr>
              <a:t>اقدامات توصیه شده برای این بیماران شامل موارد زیر است:</a:t>
            </a:r>
          </a:p>
          <a:p>
            <a:pPr lvl="1" algn="just">
              <a:lnSpc>
                <a:spcPct val="150000"/>
              </a:lnSpc>
            </a:pPr>
            <a:r>
              <a:rPr lang="fa-IR" sz="1800" dirty="0">
                <a:cs typeface="B Lotus" panose="00000400000000000000" pitchFamily="2" charset="-78"/>
              </a:rPr>
              <a:t>اکسیژن درمانی* مهمترین اقدام است و باید با نظارت دقیق انجام شود. هر یک ساعت ارزیابی صورت گیرد و در صورت عدم پاسخ بیمار، برای بهبود وضعیت اکسیژن رسانی به بیمار تصمیم‌گیری شود. ارجعیت با </a:t>
            </a:r>
            <a:r>
              <a:rPr lang="en-US" sz="1800" dirty="0">
                <a:cs typeface="B Lotus" panose="00000400000000000000" pitchFamily="2" charset="-78"/>
              </a:rPr>
              <a:t> High flow nasal </a:t>
            </a:r>
            <a:r>
              <a:rPr lang="en-US" sz="1800" dirty="0" err="1">
                <a:cs typeface="B Lotus" panose="00000400000000000000" pitchFamily="2" charset="-78"/>
              </a:rPr>
              <a:t>Canula</a:t>
            </a:r>
            <a:r>
              <a:rPr lang="en-US" sz="1800" dirty="0">
                <a:cs typeface="B Lotus" panose="00000400000000000000" pitchFamily="2" charset="-78"/>
              </a:rPr>
              <a:t> and NIV </a:t>
            </a:r>
            <a:r>
              <a:rPr lang="fa-IR" sz="1800" dirty="0">
                <a:cs typeface="B Lotus" panose="00000400000000000000" pitchFamily="2" charset="-78"/>
              </a:rPr>
              <a:t>می‌باشد.</a:t>
            </a:r>
          </a:p>
          <a:p>
            <a:pPr lvl="1" algn="just">
              <a:lnSpc>
                <a:spcPct val="150000"/>
              </a:lnSpc>
            </a:pPr>
            <a:r>
              <a:rPr lang="fa-IR" sz="1800" dirty="0">
                <a:cs typeface="B Lotus" panose="00000400000000000000" pitchFamily="2" charset="-78"/>
              </a:rPr>
              <a:t>اصلاح آب و الکترولیت و سایر درمان های حمایتی مورد نیاز</a:t>
            </a:r>
          </a:p>
          <a:p>
            <a:pPr lvl="1" algn="just">
              <a:lnSpc>
                <a:spcPct val="150000"/>
              </a:lnSpc>
            </a:pPr>
            <a:r>
              <a:rPr lang="fa-IR" sz="1800" dirty="0">
                <a:cs typeface="B Lotus" panose="00000400000000000000" pitchFamily="2" charset="-78"/>
              </a:rPr>
              <a:t>رعایت اصول بهداشت فردی (شستشوی دست ها، ماسک و )</a:t>
            </a:r>
          </a:p>
          <a:p>
            <a:pPr lvl="1" algn="just">
              <a:lnSpc>
                <a:spcPct val="150000"/>
              </a:lnSpc>
            </a:pPr>
            <a:r>
              <a:rPr lang="fa-IR" sz="1800" dirty="0">
                <a:cs typeface="B Lotus" panose="00000400000000000000" pitchFamily="2" charset="-78"/>
              </a:rPr>
              <a:t>جداسازی از سایرین و رعایت فاصله گذاری فیزیکی تا زمان لازم</a:t>
            </a:r>
          </a:p>
          <a:p>
            <a:pPr lvl="1" algn="just">
              <a:lnSpc>
                <a:spcPct val="150000"/>
              </a:lnSpc>
            </a:pPr>
            <a:r>
              <a:rPr lang="fa-IR" sz="1800" dirty="0">
                <a:cs typeface="B Lotus" panose="00000400000000000000" pitchFamily="2" charset="-78"/>
              </a:rPr>
              <a:t>پایش دقیق افراد از نظر تشدید علائم و درمان های حمایتی برای ارگان‌های مختلف</a:t>
            </a:r>
          </a:p>
          <a:p>
            <a:pPr lvl="1" algn="just">
              <a:lnSpc>
                <a:spcPct val="150000"/>
              </a:lnSpc>
            </a:pPr>
            <a:r>
              <a:rPr lang="fa-IR" sz="1800" dirty="0">
                <a:cs typeface="B Lotus" panose="00000400000000000000" pitchFamily="2" charset="-78"/>
              </a:rPr>
              <a:t>بطور کلی آنتی‌بیوتیک در درمان کوويد-۱۹ ضرورتی نداشته و توصیه نمی‌شود. در بیماران با شک به </a:t>
            </a:r>
            <a:r>
              <a:rPr lang="en-US" sz="1800" dirty="0">
                <a:cs typeface="B Lotus" panose="00000400000000000000" pitchFamily="2" charset="-78"/>
              </a:rPr>
              <a:t>CAP</a:t>
            </a:r>
            <a:r>
              <a:rPr lang="fa-IR" sz="1800" dirty="0">
                <a:cs typeface="B Lotus" panose="00000400000000000000" pitchFamily="2" charset="-78"/>
              </a:rPr>
              <a:t> و سایر علل عفونی، برای تجویز آن تصمیم‌گیری شود.</a:t>
            </a:r>
          </a:p>
        </p:txBody>
      </p:sp>
    </p:spTree>
    <p:extLst>
      <p:ext uri="{BB962C8B-B14F-4D97-AF65-F5344CB8AC3E}">
        <p14:creationId xmlns:p14="http://schemas.microsoft.com/office/powerpoint/2010/main" val="3596323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47700"/>
            <a:ext cx="10515600" cy="5529263"/>
          </a:xfrm>
        </p:spPr>
        <p:txBody>
          <a:bodyPr>
            <a:noAutofit/>
          </a:bodyPr>
          <a:lstStyle/>
          <a:p>
            <a:pPr marL="0" indent="0" algn="just">
              <a:lnSpc>
                <a:spcPct val="150000"/>
              </a:lnSpc>
              <a:buNone/>
            </a:pPr>
            <a:r>
              <a:rPr lang="fa-IR" dirty="0">
                <a:solidFill>
                  <a:srgbClr val="FF0000"/>
                </a:solidFill>
                <a:cs typeface="B Titr" panose="00000700000000000000" pitchFamily="2" charset="-78"/>
              </a:rPr>
              <a:t>فاز ریوی شدید / بحرانی</a:t>
            </a:r>
          </a:p>
          <a:p>
            <a:pPr marL="0" indent="0" algn="just">
              <a:lnSpc>
                <a:spcPct val="150000"/>
              </a:lnSpc>
              <a:buNone/>
            </a:pPr>
            <a:r>
              <a:rPr lang="fa-IR" sz="2000" b="1" dirty="0">
                <a:solidFill>
                  <a:srgbClr val="FF0000"/>
                </a:solidFill>
                <a:cs typeface="B Titr" panose="00000700000000000000" pitchFamily="2" charset="-78"/>
              </a:rPr>
              <a:t>اقدامات تشخیصی</a:t>
            </a:r>
          </a:p>
          <a:p>
            <a:pPr marL="0" indent="0" algn="just">
              <a:lnSpc>
                <a:spcPct val="100000"/>
              </a:lnSpc>
              <a:buNone/>
            </a:pPr>
            <a:r>
              <a:rPr lang="fa-IR" sz="1800" b="1" dirty="0">
                <a:cs typeface="B Lotus" panose="00000400000000000000" pitchFamily="2" charset="-78"/>
              </a:rPr>
              <a:t>الف- تست مولکولی (</a:t>
            </a:r>
            <a:r>
              <a:rPr lang="en-US" sz="1800" b="1" dirty="0">
                <a:cs typeface="B Lotus" panose="00000400000000000000" pitchFamily="2" charset="-78"/>
              </a:rPr>
              <a:t>RT–PCR</a:t>
            </a:r>
            <a:r>
              <a:rPr lang="fa-IR" sz="1800" b="1" dirty="0">
                <a:cs typeface="B Lotus" panose="00000400000000000000" pitchFamily="2" charset="-78"/>
              </a:rPr>
              <a:t> کووید-۱۹):</a:t>
            </a:r>
            <a:r>
              <a:rPr lang="fa-IR" sz="1800" dirty="0">
                <a:cs typeface="B Lotus" panose="00000400000000000000" pitchFamily="2" charset="-78"/>
              </a:rPr>
              <a:t> در صورتی که از شروع بیماری تا این زمان ارسال نشده باشد.</a:t>
            </a:r>
          </a:p>
          <a:p>
            <a:pPr marL="0" indent="0" algn="just">
              <a:lnSpc>
                <a:spcPct val="100000"/>
              </a:lnSpc>
              <a:buNone/>
            </a:pPr>
            <a:r>
              <a:rPr lang="fa-IR" sz="1800" dirty="0">
                <a:cs typeface="B Lotus" panose="00000400000000000000" pitchFamily="2" charset="-78"/>
              </a:rPr>
              <a:t>ب- تست سرولوژی (</a:t>
            </a:r>
            <a:r>
              <a:rPr lang="en-US" sz="1800" dirty="0" err="1">
                <a:cs typeface="B Lotus" panose="00000400000000000000" pitchFamily="2" charset="-78"/>
              </a:rPr>
              <a:t>IgM</a:t>
            </a:r>
            <a:r>
              <a:rPr lang="fa-IR" sz="1800" dirty="0">
                <a:cs typeface="B Lotus" panose="00000400000000000000" pitchFamily="2" charset="-78"/>
              </a:rPr>
              <a:t>،</a:t>
            </a:r>
            <a:r>
              <a:rPr lang="en-US" sz="1800" dirty="0" err="1">
                <a:cs typeface="B Lotus" panose="00000400000000000000" pitchFamily="2" charset="-78"/>
              </a:rPr>
              <a:t>IgG</a:t>
            </a:r>
            <a:r>
              <a:rPr lang="fa-IR" sz="1800" dirty="0">
                <a:cs typeface="B Lotus" panose="00000400000000000000" pitchFamily="2" charset="-78"/>
              </a:rPr>
              <a:t> کوو ید-۱۹) : توصیه نمی‌شود</a:t>
            </a:r>
          </a:p>
          <a:p>
            <a:pPr marL="0" indent="0" algn="just">
              <a:lnSpc>
                <a:spcPct val="100000"/>
              </a:lnSpc>
              <a:buNone/>
            </a:pPr>
            <a:r>
              <a:rPr lang="fa-IR" sz="1800" b="1" dirty="0">
                <a:cs typeface="B Lotus" panose="00000400000000000000" pitchFamily="2" charset="-78"/>
              </a:rPr>
              <a:t>ج- سایر آزمایشات: </a:t>
            </a:r>
            <a:r>
              <a:rPr lang="fa-IR" sz="1800" dirty="0">
                <a:cs typeface="B Lotus" panose="00000400000000000000" pitchFamily="2" charset="-78"/>
              </a:rPr>
              <a:t>بر اساس شرایط بالینی بیمار و مطابق جدول شماره ۲ می‌تواند توصیه شود</a:t>
            </a:r>
          </a:p>
          <a:p>
            <a:pPr marL="0" indent="0" algn="just">
              <a:lnSpc>
                <a:spcPct val="100000"/>
              </a:lnSpc>
              <a:buNone/>
            </a:pPr>
            <a:r>
              <a:rPr lang="fa-IR" sz="1800" dirty="0">
                <a:cs typeface="B Lotus" panose="00000400000000000000" pitchFamily="2" charset="-78"/>
              </a:rPr>
              <a:t>همان گونه که در جدول اشاره شده است. در خواست آزمایشات زیر </a:t>
            </a:r>
            <a:r>
              <a:rPr lang="fa-IR" sz="1800" u="sng" dirty="0">
                <a:cs typeface="B Lotus" panose="00000400000000000000" pitchFamily="2" charset="-78"/>
              </a:rPr>
              <a:t>بر اساس شرایط بالینی بیمار ممکن است</a:t>
            </a:r>
            <a:r>
              <a:rPr lang="fa-IR" sz="1800" dirty="0">
                <a:cs typeface="B Lotus" panose="00000400000000000000" pitchFamily="2" charset="-78"/>
              </a:rPr>
              <a:t> صورت گیرد و با تواتر مناسب تکرار شود.</a:t>
            </a:r>
          </a:p>
          <a:p>
            <a:pPr algn="just">
              <a:lnSpc>
                <a:spcPct val="100000"/>
              </a:lnSpc>
            </a:pPr>
            <a:r>
              <a:rPr lang="en-US" sz="1800" dirty="0">
                <a:cs typeface="B Lotus" panose="00000400000000000000" pitchFamily="2" charset="-78"/>
              </a:rPr>
              <a:t>D-dimer</a:t>
            </a:r>
            <a:r>
              <a:rPr lang="fa-IR" sz="1800" dirty="0">
                <a:cs typeface="B Lotus" panose="00000400000000000000" pitchFamily="2" charset="-78"/>
              </a:rPr>
              <a:t> ، </a:t>
            </a:r>
            <a:r>
              <a:rPr lang="en-US" sz="1800" dirty="0">
                <a:cs typeface="B Lotus" panose="00000400000000000000" pitchFamily="2" charset="-78"/>
              </a:rPr>
              <a:t>LDH</a:t>
            </a:r>
            <a:r>
              <a:rPr lang="fa-IR" sz="1800" dirty="0">
                <a:cs typeface="B Lotus" panose="00000400000000000000" pitchFamily="2" charset="-78"/>
              </a:rPr>
              <a:t> ، </a:t>
            </a:r>
            <a:r>
              <a:rPr lang="en-US" sz="1800" dirty="0">
                <a:cs typeface="B Lotus" panose="00000400000000000000" pitchFamily="2" charset="-78"/>
              </a:rPr>
              <a:t>Ferritin</a:t>
            </a:r>
            <a:r>
              <a:rPr lang="fa-IR" sz="1800" dirty="0">
                <a:cs typeface="B Lotus" panose="00000400000000000000" pitchFamily="2" charset="-78"/>
              </a:rPr>
              <a:t> ، </a:t>
            </a:r>
            <a:r>
              <a:rPr lang="en-US" sz="1800" dirty="0">
                <a:cs typeface="B Lotus" panose="00000400000000000000" pitchFamily="2" charset="-78"/>
              </a:rPr>
              <a:t>AST</a:t>
            </a:r>
            <a:r>
              <a:rPr lang="fa-IR" sz="1800" dirty="0">
                <a:cs typeface="B Lotus" panose="00000400000000000000" pitchFamily="2" charset="-78"/>
              </a:rPr>
              <a:t> ، </a:t>
            </a:r>
            <a:r>
              <a:rPr lang="en-US" sz="1800" dirty="0">
                <a:cs typeface="B Lotus" panose="00000400000000000000" pitchFamily="2" charset="-78"/>
              </a:rPr>
              <a:t>ALT</a:t>
            </a:r>
            <a:r>
              <a:rPr lang="fa-IR" sz="1800" dirty="0">
                <a:cs typeface="B Lotus" panose="00000400000000000000" pitchFamily="2" charset="-78"/>
              </a:rPr>
              <a:t> ، </a:t>
            </a:r>
            <a:r>
              <a:rPr lang="en-US" sz="1800" dirty="0">
                <a:cs typeface="B Lotus" panose="00000400000000000000" pitchFamily="2" charset="-78"/>
              </a:rPr>
              <a:t>ABG</a:t>
            </a:r>
          </a:p>
          <a:p>
            <a:pPr marL="0" indent="0" algn="just">
              <a:lnSpc>
                <a:spcPct val="100000"/>
              </a:lnSpc>
              <a:buNone/>
            </a:pPr>
            <a:r>
              <a:rPr lang="fa-IR" sz="1800" dirty="0">
                <a:cs typeface="B Lotus" panose="00000400000000000000" pitchFamily="2" charset="-78"/>
              </a:rPr>
              <a:t>درخواست آزمایشات زیر در صورت صلاحدید پزشک و امکان دسترسی ممکن است صورت گیرد.</a:t>
            </a:r>
          </a:p>
          <a:p>
            <a:pPr algn="just">
              <a:lnSpc>
                <a:spcPct val="100000"/>
              </a:lnSpc>
            </a:pPr>
            <a:r>
              <a:rPr lang="en-US" sz="1800" dirty="0" err="1">
                <a:cs typeface="B Lotus" panose="00000400000000000000" pitchFamily="2" charset="-78"/>
              </a:rPr>
              <a:t>FibrinogenNT</a:t>
            </a:r>
            <a:r>
              <a:rPr lang="en-US" sz="1800" dirty="0">
                <a:cs typeface="B Lotus" panose="00000400000000000000" pitchFamily="2" charset="-78"/>
              </a:rPr>
              <a:t>–</a:t>
            </a:r>
            <a:r>
              <a:rPr lang="en-US" sz="1800" dirty="0" err="1">
                <a:cs typeface="B Lotus" panose="00000400000000000000" pitchFamily="2" charset="-78"/>
              </a:rPr>
              <a:t>proBNP</a:t>
            </a:r>
            <a:r>
              <a:rPr lang="fa-IR" sz="1800" dirty="0">
                <a:cs typeface="B Lotus" panose="00000400000000000000" pitchFamily="2" charset="-78"/>
              </a:rPr>
              <a:t> ، </a:t>
            </a:r>
            <a:r>
              <a:rPr lang="en-US" sz="1800" dirty="0">
                <a:cs typeface="B Lotus" panose="00000400000000000000" pitchFamily="2" charset="-78"/>
              </a:rPr>
              <a:t>IL6</a:t>
            </a:r>
            <a:r>
              <a:rPr lang="fa-IR" sz="1800" dirty="0">
                <a:cs typeface="B Lotus" panose="00000400000000000000" pitchFamily="2" charset="-78"/>
              </a:rPr>
              <a:t> در موارد در دسترس</a:t>
            </a:r>
          </a:p>
          <a:p>
            <a:pPr marL="0" indent="0" algn="just">
              <a:lnSpc>
                <a:spcPct val="100000"/>
              </a:lnSpc>
              <a:buNone/>
            </a:pPr>
            <a:r>
              <a:rPr lang="fa-IR" sz="1800" b="1" dirty="0">
                <a:cs typeface="B Lotus" panose="00000400000000000000" pitchFamily="2" charset="-78"/>
              </a:rPr>
              <a:t>د- توصیه های رادیولوژیک:</a:t>
            </a:r>
          </a:p>
          <a:p>
            <a:pPr marL="0" indent="0" algn="just">
              <a:lnSpc>
                <a:spcPct val="100000"/>
              </a:lnSpc>
              <a:buNone/>
            </a:pPr>
            <a:r>
              <a:rPr lang="fa-IR" sz="1800" dirty="0">
                <a:cs typeface="B Lotus" panose="00000400000000000000" pitchFamily="2" charset="-78"/>
              </a:rPr>
              <a:t>انجام سی تی اسکن در صورت لزوم برای بررسی از نظر وسعت بیماری باید انجام شود و </a:t>
            </a:r>
            <a:r>
              <a:rPr lang="en-US" sz="1800" dirty="0">
                <a:cs typeface="B Lotus" panose="00000400000000000000" pitchFamily="2" charset="-78"/>
              </a:rPr>
              <a:t>LOW DOSE HIRCT </a:t>
            </a:r>
            <a:r>
              <a:rPr lang="fa-IR" sz="1800" dirty="0">
                <a:cs typeface="B Lotus" panose="00000400000000000000" pitchFamily="2" charset="-78"/>
              </a:rPr>
              <a:t> در بارداری مجاز می باشد. (تنظیمات و توصیه‌های مربوط به </a:t>
            </a:r>
            <a:r>
              <a:rPr lang="en-US" sz="1800" dirty="0">
                <a:cs typeface="B Lotus" panose="00000400000000000000" pitchFamily="2" charset="-78"/>
              </a:rPr>
              <a:t>OW DOSE HHCI</a:t>
            </a:r>
            <a:r>
              <a:rPr lang="fa-IR" sz="1800" dirty="0">
                <a:cs typeface="B Lotus" panose="00000400000000000000" pitchFamily="2" charset="-78"/>
              </a:rPr>
              <a:t> پیوست می‌باشد.)</a:t>
            </a:r>
          </a:p>
          <a:p>
            <a:pPr marL="0" indent="0" algn="just">
              <a:lnSpc>
                <a:spcPct val="100000"/>
              </a:lnSpc>
              <a:buNone/>
            </a:pPr>
            <a:r>
              <a:rPr lang="fa-IR" sz="1800" dirty="0">
                <a:cs typeface="B Lotus" panose="00000400000000000000" pitchFamily="2" charset="-78"/>
              </a:rPr>
              <a:t>تکرار سی تی اسکن بر اساس شرایط صادر و اندیکاسیون‌های خاص قابل انجام است.</a:t>
            </a:r>
          </a:p>
        </p:txBody>
      </p:sp>
    </p:spTree>
    <p:extLst>
      <p:ext uri="{BB962C8B-B14F-4D97-AF65-F5344CB8AC3E}">
        <p14:creationId xmlns:p14="http://schemas.microsoft.com/office/powerpoint/2010/main" val="41049782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772" y="0"/>
            <a:ext cx="10515600" cy="893379"/>
          </a:xfrm>
        </p:spPr>
        <p:txBody>
          <a:bodyPr>
            <a:normAutofit fontScale="90000"/>
          </a:bodyPr>
          <a:lstStyle/>
          <a:p>
            <a:pPr algn="ctr">
              <a:lnSpc>
                <a:spcPct val="150000"/>
              </a:lnSpc>
            </a:pPr>
            <a:r>
              <a:rPr lang="fa-IR" b="1" dirty="0">
                <a:effectLst>
                  <a:outerShdw blurRad="38100" dist="38100" dir="2700000" algn="tl">
                    <a:srgbClr val="000000">
                      <a:alpha val="43137"/>
                    </a:srgbClr>
                  </a:outerShdw>
                </a:effectLst>
                <a:cs typeface="B Lotus" panose="00000400000000000000" pitchFamily="2" charset="-78"/>
              </a:rPr>
              <a:t>اقدامات و مراقبت ودرمان در مرحله بحرانی</a:t>
            </a:r>
          </a:p>
        </p:txBody>
      </p:sp>
      <p:sp>
        <p:nvSpPr>
          <p:cNvPr id="3" name="Content Placeholder 2"/>
          <p:cNvSpPr>
            <a:spLocks noGrp="1"/>
          </p:cNvSpPr>
          <p:nvPr>
            <p:ph idx="1"/>
          </p:nvPr>
        </p:nvSpPr>
        <p:spPr>
          <a:xfrm>
            <a:off x="838200" y="1040524"/>
            <a:ext cx="10515600" cy="5136439"/>
          </a:xfrm>
        </p:spPr>
        <p:txBody>
          <a:bodyPr>
            <a:normAutofit fontScale="85000" lnSpcReduction="10000"/>
          </a:bodyPr>
          <a:lstStyle/>
          <a:p>
            <a:pPr marL="0" indent="0" algn="just">
              <a:lnSpc>
                <a:spcPct val="150000"/>
              </a:lnSpc>
              <a:buNone/>
            </a:pPr>
            <a:r>
              <a:rPr lang="fa-IR" sz="2400" b="1" dirty="0">
                <a:solidFill>
                  <a:srgbClr val="FF0000"/>
                </a:solidFill>
                <a:cs typeface="B Titr" panose="00000700000000000000" pitchFamily="2" charset="-78"/>
              </a:rPr>
              <a:t>اقدامات مراقبت و درمان</a:t>
            </a:r>
          </a:p>
          <a:p>
            <a:pPr marL="0" indent="0" algn="just">
              <a:lnSpc>
                <a:spcPct val="150000"/>
              </a:lnSpc>
              <a:buNone/>
            </a:pPr>
            <a:r>
              <a:rPr lang="fa-IR" sz="1900" dirty="0">
                <a:cs typeface="B Lotus" panose="00000400000000000000" pitchFamily="2" charset="-78"/>
              </a:rPr>
              <a:t>اقدامات توصیه شده بر در مرحله شدید شامل موارد زیر می باشد:</a:t>
            </a:r>
          </a:p>
          <a:p>
            <a:pPr algn="just">
              <a:lnSpc>
                <a:spcPct val="150000"/>
              </a:lnSpc>
            </a:pPr>
            <a:r>
              <a:rPr lang="fa-IR" sz="1900" dirty="0">
                <a:cs typeface="B Lotus" panose="00000400000000000000" pitchFamily="2" charset="-78"/>
              </a:rPr>
              <a:t>اکسیژن درمانی که باید به دقت انجام شود. این کار در حقیقت مهمترین اقدام درمانی است و باید با نظارت دقیق انجام شود.</a:t>
            </a:r>
          </a:p>
          <a:p>
            <a:pPr marL="0" indent="0" algn="just">
              <a:lnSpc>
                <a:spcPct val="150000"/>
              </a:lnSpc>
              <a:buNone/>
            </a:pPr>
            <a:r>
              <a:rPr lang="fa-IR" sz="1900" dirty="0">
                <a:cs typeface="B Lotus" panose="00000400000000000000" pitchFamily="2" charset="-78"/>
              </a:rPr>
              <a:t>	هر یک ساعت ارزیابی صورت گیرد و در صورت عدم پاسخ بیمار، برای بهبود وضعیت اکسیژن رسانی به بیمار تصمیم‌گیری شود.</a:t>
            </a:r>
          </a:p>
          <a:p>
            <a:pPr marL="0" indent="0" algn="just">
              <a:lnSpc>
                <a:spcPct val="150000"/>
              </a:lnSpc>
              <a:buNone/>
            </a:pPr>
            <a:r>
              <a:rPr lang="fa-IR" sz="1900" dirty="0">
                <a:cs typeface="B Lotus" panose="00000400000000000000" pitchFamily="2" charset="-78"/>
              </a:rPr>
              <a:t>	ارجحیت با </a:t>
            </a:r>
            <a:r>
              <a:rPr lang="en-US" sz="1900" dirty="0">
                <a:cs typeface="B Lotus" panose="00000400000000000000" pitchFamily="2" charset="-78"/>
              </a:rPr>
              <a:t>High flow nasal </a:t>
            </a:r>
            <a:r>
              <a:rPr lang="en-US" sz="1900" dirty="0" err="1">
                <a:cs typeface="B Lotus" panose="00000400000000000000" pitchFamily="2" charset="-78"/>
              </a:rPr>
              <a:t>Canula</a:t>
            </a:r>
            <a:r>
              <a:rPr lang="en-US" sz="1900" dirty="0">
                <a:cs typeface="B Lotus" panose="00000400000000000000" pitchFamily="2" charset="-78"/>
              </a:rPr>
              <a:t> and NIV </a:t>
            </a:r>
            <a:r>
              <a:rPr lang="fa-IR" sz="1900" dirty="0">
                <a:cs typeface="B Lotus" panose="00000400000000000000" pitchFamily="2" charset="-78"/>
              </a:rPr>
              <a:t> می باشد.</a:t>
            </a:r>
          </a:p>
          <a:p>
            <a:pPr algn="just">
              <a:lnSpc>
                <a:spcPct val="150000"/>
              </a:lnSpc>
            </a:pPr>
            <a:r>
              <a:rPr lang="fa-IR" sz="1900" dirty="0">
                <a:cs typeface="B Lotus" panose="00000400000000000000" pitchFamily="2" charset="-78"/>
              </a:rPr>
              <a:t>اصلاح آب و الکترولیت و درمان های حمایتی مورد نیاز</a:t>
            </a:r>
          </a:p>
          <a:p>
            <a:pPr algn="just">
              <a:lnSpc>
                <a:spcPct val="150000"/>
              </a:lnSpc>
            </a:pPr>
            <a:r>
              <a:rPr lang="fa-IR" sz="1900" dirty="0">
                <a:cs typeface="B Lotus" panose="00000400000000000000" pitchFamily="2" charset="-78"/>
              </a:rPr>
              <a:t>پایش دقیق افراد از نظر تشدید علائم و درمان های حمایتی برای ارگان‌های مختلف</a:t>
            </a:r>
          </a:p>
          <a:p>
            <a:pPr algn="just">
              <a:lnSpc>
                <a:spcPct val="150000"/>
              </a:lnSpc>
            </a:pPr>
            <a:r>
              <a:rPr lang="fa-IR" sz="1900" dirty="0">
                <a:cs typeface="B Lotus" panose="00000400000000000000" pitchFamily="2" charset="-78"/>
              </a:rPr>
              <a:t>بطور کلی آنتی بیوتیک برای درمان کووید-۱۹ ضرورتی ندارد و توصیه نمی‌شود. در بیماران با شک به عفونت های باکتریال تنفسی و سایر علل عفونی برای تجویز آن تصمیم‌گیری شود .</a:t>
            </a:r>
          </a:p>
          <a:p>
            <a:pPr algn="just">
              <a:lnSpc>
                <a:spcPct val="150000"/>
              </a:lnSpc>
            </a:pPr>
            <a:r>
              <a:rPr lang="fa-IR" sz="1900" dirty="0">
                <a:cs typeface="B Lotus" panose="00000400000000000000" pitchFamily="2" charset="-78"/>
              </a:rPr>
              <a:t>بهداشت فردی در بیماران بستری و جداسازی از سایرین و فاصله گذاری اجتماعی تا زمان مقرر رعایت شود.</a:t>
            </a:r>
          </a:p>
          <a:p>
            <a:pPr algn="just">
              <a:lnSpc>
                <a:spcPct val="150000"/>
              </a:lnSpc>
            </a:pPr>
            <a:r>
              <a:rPr lang="fa-IR" sz="1900" dirty="0">
                <a:cs typeface="B Lotus" panose="00000400000000000000" pitchFamily="2" charset="-78"/>
              </a:rPr>
              <a:t>افراد از نظر تشدید علائم بیماری به طور دقیق پایش شوند.</a:t>
            </a:r>
          </a:p>
        </p:txBody>
      </p:sp>
    </p:spTree>
    <p:extLst>
      <p:ext uri="{BB962C8B-B14F-4D97-AF65-F5344CB8AC3E}">
        <p14:creationId xmlns:p14="http://schemas.microsoft.com/office/powerpoint/2010/main" val="439446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39774"/>
          </a:xfrm>
        </p:spPr>
        <p:txBody>
          <a:bodyPr>
            <a:normAutofit fontScale="90000"/>
          </a:bodyPr>
          <a:lstStyle/>
          <a:p>
            <a:pPr algn="ctr">
              <a:lnSpc>
                <a:spcPct val="150000"/>
              </a:lnSpc>
            </a:pPr>
            <a:r>
              <a:rPr lang="fa-IR" b="1" dirty="0">
                <a:cs typeface="B Lotus" panose="00000400000000000000" pitchFamily="2" charset="-78"/>
              </a:rPr>
              <a:t>درمان‌های آنتی ویرال</a:t>
            </a:r>
          </a:p>
        </p:txBody>
      </p:sp>
      <p:sp>
        <p:nvSpPr>
          <p:cNvPr id="4" name="Rectangle 3"/>
          <p:cNvSpPr/>
          <p:nvPr/>
        </p:nvSpPr>
        <p:spPr>
          <a:xfrm>
            <a:off x="588579" y="1327151"/>
            <a:ext cx="11225049" cy="1708150"/>
          </a:xfrm>
          <a:prstGeom prst="rect">
            <a:avLst/>
          </a:prstGeom>
          <a:solidFill>
            <a:schemeClr val="accent5">
              <a:lumMod val="40000"/>
              <a:lumOff val="60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r>
              <a:rPr lang="fa-IR" sz="1600" b="1" dirty="0">
                <a:solidFill>
                  <a:schemeClr val="tx1"/>
                </a:solidFill>
                <a:cs typeface="B Lotus" panose="00000400000000000000" pitchFamily="2" charset="-78"/>
              </a:rPr>
              <a:t>رمدسیویر: در صورت دسترسی، برای مادران بستری در بیمارستان با هماهنگی فوکال پوینت درمان بیماری کووید در بیمارستان قابل استفاده است. دوز دارو : ۲۰۰ میلی گرم روز اول </a:t>
            </a:r>
            <a:r>
              <a:rPr lang="en-US" sz="1600" b="1" dirty="0">
                <a:solidFill>
                  <a:schemeClr val="tx1"/>
                </a:solidFill>
                <a:cs typeface="B Lotus" panose="00000400000000000000" pitchFamily="2" charset="-78"/>
              </a:rPr>
              <a:t>IV </a:t>
            </a:r>
            <a:r>
              <a:rPr lang="fa-IR" sz="1600" b="1" dirty="0">
                <a:solidFill>
                  <a:schemeClr val="tx1"/>
                </a:solidFill>
                <a:cs typeface="B Lotus" panose="00000400000000000000" pitchFamily="2" charset="-78"/>
              </a:rPr>
              <a:t> و سپس ۱۰۰ میلی گرم روزانه </a:t>
            </a:r>
            <a:r>
              <a:rPr lang="en-US" sz="1600" b="1" dirty="0">
                <a:solidFill>
                  <a:schemeClr val="tx1"/>
                </a:solidFill>
                <a:cs typeface="B Lotus" panose="00000400000000000000" pitchFamily="2" charset="-78"/>
              </a:rPr>
              <a:t>IV </a:t>
            </a:r>
            <a:r>
              <a:rPr lang="fa-IR" sz="1600" b="1" dirty="0">
                <a:solidFill>
                  <a:schemeClr val="tx1"/>
                </a:solidFill>
                <a:cs typeface="B Lotus" panose="00000400000000000000" pitchFamily="2" charset="-78"/>
              </a:rPr>
              <a:t> برای ۵ روز.</a:t>
            </a:r>
          </a:p>
          <a:p>
            <a:r>
              <a:rPr lang="fa-IR" sz="1600" b="1" dirty="0">
                <a:solidFill>
                  <a:schemeClr val="tx1"/>
                </a:solidFill>
                <a:cs typeface="B Lotus" panose="00000400000000000000" pitchFamily="2" charset="-78"/>
              </a:rPr>
              <a:t>در صورت ترخیص بیمار قبل از اتمام دوره درمانی دارو قطع شود.</a:t>
            </a:r>
          </a:p>
          <a:p>
            <a:pPr marL="285750" indent="-285750">
              <a:buFont typeface="Wingdings" panose="05000000000000000000" pitchFamily="2" charset="2"/>
              <a:buChar char="ü"/>
            </a:pPr>
            <a:r>
              <a:rPr lang="fa-IR" sz="1600" b="1" dirty="0">
                <a:solidFill>
                  <a:schemeClr val="tx1"/>
                </a:solidFill>
                <a:cs typeface="B Lotus" panose="00000400000000000000" pitchFamily="2" charset="-78"/>
              </a:rPr>
              <a:t>کنتراندیکاسیون مصرف دارو: آلانین ترانسفراز مساوی یا بیشتر از ۵ برابر محدوده نرمال</a:t>
            </a:r>
          </a:p>
          <a:p>
            <a:pPr marL="285750" indent="-285750">
              <a:buFont typeface="Wingdings" panose="05000000000000000000" pitchFamily="2" charset="2"/>
              <a:buChar char="ü"/>
            </a:pPr>
            <a:r>
              <a:rPr lang="fa-IR" sz="1600" b="1" dirty="0">
                <a:solidFill>
                  <a:schemeClr val="tx1"/>
                </a:solidFill>
                <a:cs typeface="B Lotus" panose="00000400000000000000" pitchFamily="2" charset="-78"/>
              </a:rPr>
              <a:t>در صورت افزایش آلانین ترانسفراز مساوی با بیشتر از ۵ برابر محدوده نرمال در طی درمان یا بروز سایر شواهد آسیب کبدی درمان قطع شود.</a:t>
            </a:r>
          </a:p>
          <a:p>
            <a:pPr marL="285750" indent="-285750">
              <a:buFont typeface="Wingdings" panose="05000000000000000000" pitchFamily="2" charset="2"/>
              <a:buChar char="ü"/>
            </a:pPr>
            <a:r>
              <a:rPr lang="fa-IR" sz="1600" b="1" dirty="0">
                <a:solidFill>
                  <a:schemeClr val="tx1"/>
                </a:solidFill>
                <a:cs typeface="B Lotus" panose="00000400000000000000" pitchFamily="2" charset="-78"/>
              </a:rPr>
              <a:t>در صورت لزوم استفاده از این دارو در بیماران با اختلالات کلیوی لازم است مشاوره با نفرولوژیست جهت بررسی عملکرد کلیوی به عمل آید.</a:t>
            </a:r>
          </a:p>
        </p:txBody>
      </p:sp>
      <p:sp>
        <p:nvSpPr>
          <p:cNvPr id="5" name="Rectangle 4"/>
          <p:cNvSpPr/>
          <p:nvPr/>
        </p:nvSpPr>
        <p:spPr>
          <a:xfrm>
            <a:off x="1250950" y="3257552"/>
            <a:ext cx="9759950" cy="438151"/>
          </a:xfrm>
          <a:prstGeom prst="rect">
            <a:avLst/>
          </a:prstGeom>
          <a:solidFill>
            <a:schemeClr val="accent5">
              <a:lumMod val="40000"/>
              <a:lumOff val="60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lnSpc>
                <a:spcPct val="150000"/>
              </a:lnSpc>
            </a:pPr>
            <a:r>
              <a:rPr lang="fa-IR" dirty="0">
                <a:cs typeface="B Lotus" panose="00000400000000000000" pitchFamily="2" charset="-78"/>
              </a:rPr>
              <a:t>استفاده از</a:t>
            </a:r>
            <a:r>
              <a:rPr lang="en-US" dirty="0">
                <a:cs typeface="B Lotus" panose="00000400000000000000" pitchFamily="2" charset="-78"/>
              </a:rPr>
              <a:t>Convalescent plasma </a:t>
            </a:r>
            <a:r>
              <a:rPr lang="fa-IR" dirty="0">
                <a:cs typeface="B Lotus" panose="00000400000000000000" pitchFamily="2" charset="-78"/>
              </a:rPr>
              <a:t> تنها در قالب کار آزمایی‌های بالینی ثبت شده کشوری با دانشگاهی صورت می گیرد.</a:t>
            </a:r>
          </a:p>
        </p:txBody>
      </p:sp>
      <p:sp>
        <p:nvSpPr>
          <p:cNvPr id="6" name="Rectangle 5"/>
          <p:cNvSpPr/>
          <p:nvPr/>
        </p:nvSpPr>
        <p:spPr>
          <a:xfrm>
            <a:off x="1250950" y="3824288"/>
            <a:ext cx="9753600" cy="795337"/>
          </a:xfrm>
          <a:prstGeom prst="rect">
            <a:avLst/>
          </a:prstGeom>
          <a:solidFill>
            <a:schemeClr val="accent5">
              <a:lumMod val="40000"/>
              <a:lumOff val="60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lnSpc>
                <a:spcPct val="150000"/>
              </a:lnSpc>
            </a:pPr>
            <a:r>
              <a:rPr lang="fa-IR" dirty="0">
                <a:cs typeface="B Lotus" panose="00000400000000000000" pitchFamily="2" charset="-78"/>
              </a:rPr>
              <a:t>استفاده از سایر داروها و یا روش‌های درمانی تا زمان نهایی شدن نتایج مطالعات بین المللی در مورد هزینه اثربخشی این اقدامات، تنها در قالب پروژه تحقیقاتی به صورت کار آزمایی‌های بالینی ثبت شده کشوری صورت می‌گیرد.</a:t>
            </a:r>
          </a:p>
        </p:txBody>
      </p:sp>
      <p:sp>
        <p:nvSpPr>
          <p:cNvPr id="7" name="Rectangle 6"/>
          <p:cNvSpPr/>
          <p:nvPr/>
        </p:nvSpPr>
        <p:spPr>
          <a:xfrm>
            <a:off x="2800349" y="4819650"/>
            <a:ext cx="6591301" cy="18333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schemeClr val="tx1"/>
                </a:solidFill>
                <a:cs typeface="B Lotus" panose="00000400000000000000" pitchFamily="2" charset="-78"/>
              </a:rPr>
              <a:t>هر گونه رژیم‌های درمانی دیگر، تنها در قالب مطالعات کارآزمایی بالینی ثبت شده و پس از تصویب در کمیته علمی کشوری ، کرونا اخذ مجوز کمیته اخلاق دانشگاه و پس از تامین مورد نیاز می‌تواند در مراکز درمانی اجرا شود. مراکز درمانی مجری کارآزمایی‌های بالینی موظفند نتایج را در اختیار کمیته علمی کشوری کرونا قرار دهند. لیست کارآزمایی‌های بالینی ثبت شده در سایت </a:t>
            </a:r>
            <a:r>
              <a:rPr lang="en-US" dirty="0">
                <a:solidFill>
                  <a:schemeClr val="tx1"/>
                </a:solidFill>
                <a:cs typeface="B Lotus" panose="00000400000000000000" pitchFamily="2" charset="-78"/>
              </a:rPr>
              <a:t>IRCT.ir</a:t>
            </a:r>
            <a:r>
              <a:rPr lang="fa-IR" dirty="0">
                <a:solidFill>
                  <a:schemeClr val="tx1"/>
                </a:solidFill>
                <a:cs typeface="B Lotus" panose="00000400000000000000" pitchFamily="2" charset="-78"/>
              </a:rPr>
              <a:t> قابل دستیابی است.</a:t>
            </a:r>
          </a:p>
        </p:txBody>
      </p:sp>
    </p:spTree>
    <p:extLst>
      <p:ext uri="{BB962C8B-B14F-4D97-AF65-F5344CB8AC3E}">
        <p14:creationId xmlns:p14="http://schemas.microsoft.com/office/powerpoint/2010/main" val="26839212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46841"/>
            <a:ext cx="10515600" cy="5830122"/>
          </a:xfrm>
        </p:spPr>
        <p:txBody>
          <a:bodyPr>
            <a:noAutofit/>
          </a:bodyPr>
          <a:lstStyle/>
          <a:p>
            <a:pPr marL="0" indent="0" algn="just">
              <a:lnSpc>
                <a:spcPct val="150000"/>
              </a:lnSpc>
              <a:spcAft>
                <a:spcPts val="800"/>
              </a:spcAft>
              <a:buNone/>
            </a:pPr>
            <a:r>
              <a:rPr lang="fa-IR" sz="1800" b="1" i="1" dirty="0">
                <a:effectLst>
                  <a:outerShdw blurRad="38100" dist="38100" dir="2700000" algn="tl">
                    <a:srgbClr val="000000">
                      <a:alpha val="43137"/>
                    </a:srgbClr>
                  </a:outerShdw>
                </a:effectLst>
                <a:cs typeface="B Lotus" panose="00000400000000000000" pitchFamily="2" charset="-78"/>
              </a:rPr>
              <a:t>در مبتلایان به بیماری کووید ۱۹ نوعی از اختلال انعقادی دیده می‌شود که تحت عنوان </a:t>
            </a:r>
            <a:r>
              <a:rPr lang="fa-IR" sz="1800" b="1" i="1" dirty="0">
                <a:solidFill>
                  <a:srgbClr val="FF0000"/>
                </a:solidFill>
                <a:effectLst>
                  <a:outerShdw blurRad="38100" dist="38100" dir="2700000" algn="tl">
                    <a:srgbClr val="000000">
                      <a:alpha val="43137"/>
                    </a:srgbClr>
                  </a:outerShdw>
                </a:effectLst>
                <a:cs typeface="B Lotus" panose="00000400000000000000" pitchFamily="2" charset="-78"/>
              </a:rPr>
              <a:t>کووید کواگولوپاتی </a:t>
            </a:r>
            <a:r>
              <a:rPr lang="fa-IR" sz="1800" b="1" i="1" dirty="0">
                <a:effectLst>
                  <a:outerShdw blurRad="38100" dist="38100" dir="2700000" algn="tl">
                    <a:srgbClr val="000000">
                      <a:alpha val="43137"/>
                    </a:srgbClr>
                  </a:outerShdw>
                </a:effectLst>
                <a:cs typeface="B Lotus" panose="00000400000000000000" pitchFamily="2" charset="-78"/>
              </a:rPr>
              <a:t>شناخته می‌شود. در این نوع اختلال انعقادی افزایش سطح مارکرهای التهابی و فیبرینوژن و دی دایمر دیده می‌شود و در ابتدای تظاهر، اختلال در تست های </a:t>
            </a:r>
            <a:r>
              <a:rPr lang="en-US" sz="1800" b="1" i="1" dirty="0">
                <a:effectLst>
                  <a:outerShdw blurRad="38100" dist="38100" dir="2700000" algn="tl">
                    <a:srgbClr val="000000">
                      <a:alpha val="43137"/>
                    </a:srgbClr>
                  </a:outerShdw>
                </a:effectLst>
                <a:cs typeface="B Lotus" panose="00000400000000000000" pitchFamily="2" charset="-78"/>
              </a:rPr>
              <a:t>PT</a:t>
            </a:r>
            <a:r>
              <a:rPr lang="fa-IR" sz="1800" b="1" i="1" dirty="0">
                <a:effectLst>
                  <a:outerShdw blurRad="38100" dist="38100" dir="2700000" algn="tl">
                    <a:srgbClr val="000000">
                      <a:alpha val="43137"/>
                    </a:srgbClr>
                  </a:outerShdw>
                </a:effectLst>
                <a:cs typeface="B Lotus" panose="00000400000000000000" pitchFamily="2" charset="-78"/>
              </a:rPr>
              <a:t>،</a:t>
            </a:r>
            <a:r>
              <a:rPr lang="en-US" sz="1800" b="1" i="1" dirty="0">
                <a:effectLst>
                  <a:outerShdw blurRad="38100" dist="38100" dir="2700000" algn="tl">
                    <a:srgbClr val="000000">
                      <a:alpha val="43137"/>
                    </a:srgbClr>
                  </a:outerShdw>
                </a:effectLst>
                <a:cs typeface="B Lotus" panose="00000400000000000000" pitchFamily="2" charset="-78"/>
              </a:rPr>
              <a:t> PTT </a:t>
            </a:r>
            <a:r>
              <a:rPr lang="fa-IR" sz="1800" b="1" i="1" dirty="0">
                <a:effectLst>
                  <a:outerShdw blurRad="38100" dist="38100" dir="2700000" algn="tl">
                    <a:srgbClr val="000000">
                      <a:alpha val="43137"/>
                    </a:srgbClr>
                  </a:outerShdw>
                </a:effectLst>
                <a:cs typeface="B Lotus" panose="00000400000000000000" pitchFamily="2" charset="-78"/>
              </a:rPr>
              <a:t>و شمارش پلاکتی ناشایع است. این نوع اختلال انعقادی با بروز حوادث ترومبوآمبولی همراه است. وجود شواهد انعقاد منتشر داخل عروقی با پیش آگهی نامطلوب در این بیماران همراه می‌باشد. </a:t>
            </a:r>
            <a:r>
              <a:rPr lang="fa-IR" sz="1800" b="1" i="1" dirty="0">
                <a:solidFill>
                  <a:srgbClr val="FF0000"/>
                </a:solidFill>
                <a:effectLst>
                  <a:outerShdw blurRad="38100" dist="38100" dir="2700000" algn="tl">
                    <a:srgbClr val="000000">
                      <a:alpha val="43137"/>
                    </a:srgbClr>
                  </a:outerShdw>
                </a:effectLst>
                <a:cs typeface="B Lotus" panose="00000400000000000000" pitchFamily="2" charset="-78"/>
              </a:rPr>
              <a:t>در مطالعات نشان داده شده است که استفاده از پروفیلاکسی با انوکساپارین یا هپارین در موارد شدید بیماری کووید-۱۹ یا بیمارانی که سطح دی دایمر بیشتر از ۶ برابر نرمال دارند باعث کاهش مرگ و میر شده است.</a:t>
            </a:r>
          </a:p>
          <a:p>
            <a:pPr marL="0" indent="0" algn="just">
              <a:lnSpc>
                <a:spcPct val="150000"/>
              </a:lnSpc>
              <a:buNone/>
            </a:pPr>
            <a:r>
              <a:rPr lang="fa-IR" sz="1800" dirty="0">
                <a:solidFill>
                  <a:srgbClr val="FF0000"/>
                </a:solidFill>
                <a:cs typeface="B Titr" panose="00000700000000000000" pitchFamily="2" charset="-78"/>
              </a:rPr>
              <a:t>در این زمینه رعایت موارد زیر حائز اهمیت است:</a:t>
            </a:r>
          </a:p>
          <a:p>
            <a:pPr marL="0" indent="0" algn="just">
              <a:lnSpc>
                <a:spcPct val="150000"/>
              </a:lnSpc>
              <a:buNone/>
            </a:pPr>
            <a:r>
              <a:rPr lang="fa-IR" sz="1600" b="1" dirty="0">
                <a:effectLst>
                  <a:outerShdw blurRad="38100" dist="38100" dir="2700000" algn="tl">
                    <a:srgbClr val="000000">
                      <a:alpha val="43137"/>
                    </a:srgbClr>
                  </a:outerShdw>
                </a:effectLst>
                <a:cs typeface="B Lotus" panose="00000400000000000000" pitchFamily="2" charset="-78"/>
              </a:rPr>
              <a:t>1.در تمام مادران بارداری که به دلیل ابتلا به بیماری کووید ۱۹ در بیمارستان بستری می‌شوند، پروفیلاکسی دارویی به وسیله آنوکساپارین یا هپارین توصیه می‌شود. (در مادران بارداری که بنا به دلایل مامایی بستری شده‌اند یا در مراحل بدون علامت بیماری یا خفیف هستند پروفیلاکسی دارویی بر اساس دستور عمل ارائه خدمات مامایی و زایمان انجام شود.)</a:t>
            </a:r>
          </a:p>
          <a:p>
            <a:pPr marL="0" indent="0" algn="just">
              <a:lnSpc>
                <a:spcPct val="150000"/>
              </a:lnSpc>
              <a:buNone/>
            </a:pPr>
            <a:endParaRPr lang="fa-IR" sz="1600" b="1" dirty="0">
              <a:effectLst>
                <a:outerShdw blurRad="38100" dist="38100" dir="2700000" algn="tl">
                  <a:srgbClr val="000000">
                    <a:alpha val="43137"/>
                  </a:srgbClr>
                </a:outerShdw>
              </a:effectLst>
              <a:cs typeface="B Lotus" panose="00000400000000000000" pitchFamily="2" charset="-78"/>
            </a:endParaRPr>
          </a:p>
          <a:p>
            <a:pPr marL="0" indent="0" algn="just">
              <a:lnSpc>
                <a:spcPct val="150000"/>
              </a:lnSpc>
              <a:buNone/>
            </a:pPr>
            <a:r>
              <a:rPr lang="fa-IR" sz="1600" b="1" dirty="0">
                <a:effectLst>
                  <a:outerShdw blurRad="38100" dist="38100" dir="2700000" algn="tl">
                    <a:srgbClr val="000000">
                      <a:alpha val="43137"/>
                    </a:srgbClr>
                  </a:outerShdw>
                </a:effectLst>
                <a:cs typeface="B Lotus" panose="00000400000000000000" pitchFamily="2" charset="-78"/>
              </a:rPr>
              <a:t>٢. در انتخاب دور و نوع داروی ضد انعقاد پروفیلاکسی میزان خطر خونریزی، عملکرد کلیوی، شمارش پلاکتی و وزن بیمار باید مورد توجه قرار گیرد.</a:t>
            </a:r>
          </a:p>
        </p:txBody>
      </p:sp>
    </p:spTree>
    <p:extLst>
      <p:ext uri="{BB962C8B-B14F-4D97-AF65-F5344CB8AC3E}">
        <p14:creationId xmlns:p14="http://schemas.microsoft.com/office/powerpoint/2010/main" val="961070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62843"/>
            <a:ext cx="10515600" cy="1325563"/>
          </a:xfrm>
        </p:spPr>
        <p:txBody>
          <a:bodyPr/>
          <a:lstStyle/>
          <a:p>
            <a:pPr algn="ctr">
              <a:lnSpc>
                <a:spcPct val="150000"/>
              </a:lnSpc>
            </a:pPr>
            <a:r>
              <a:rPr lang="fa-IR" b="1" dirty="0">
                <a:solidFill>
                  <a:srgbClr val="FF0000"/>
                </a:solidFill>
                <a:cs typeface="B Lotus" panose="00000400000000000000" pitchFamily="2" charset="-78"/>
              </a:rPr>
              <a:t>بارداری باعث افزایش احتمال ابتلا به کووید-19 نمی‌شود.</a:t>
            </a:r>
          </a:p>
        </p:txBody>
      </p:sp>
      <p:sp>
        <p:nvSpPr>
          <p:cNvPr id="3" name="Content Placeholder 2"/>
          <p:cNvSpPr>
            <a:spLocks noGrp="1"/>
          </p:cNvSpPr>
          <p:nvPr>
            <p:ph idx="1"/>
          </p:nvPr>
        </p:nvSpPr>
        <p:spPr>
          <a:xfrm>
            <a:off x="536028" y="1825625"/>
            <a:ext cx="10817772" cy="4351338"/>
          </a:xfrm>
        </p:spPr>
        <p:txBody>
          <a:bodyPr>
            <a:normAutofit/>
          </a:bodyPr>
          <a:lstStyle/>
          <a:p>
            <a:pPr marL="0" indent="0" algn="just">
              <a:lnSpc>
                <a:spcPct val="150000"/>
              </a:lnSpc>
              <a:buNone/>
            </a:pPr>
            <a:endParaRPr lang="fa-IR" sz="1400" b="1" dirty="0">
              <a:cs typeface="B Lotus" panose="00000400000000000000" pitchFamily="2" charset="-78"/>
            </a:endParaRPr>
          </a:p>
          <a:p>
            <a:pPr marL="0" indent="0" algn="just">
              <a:lnSpc>
                <a:spcPct val="150000"/>
              </a:lnSpc>
              <a:buNone/>
            </a:pPr>
            <a:endParaRPr lang="fa-IR" sz="1400" b="1" dirty="0">
              <a:cs typeface="B Lotus" panose="00000400000000000000" pitchFamily="2" charset="-78"/>
            </a:endParaRPr>
          </a:p>
          <a:p>
            <a:pPr marL="0" indent="0" algn="just">
              <a:lnSpc>
                <a:spcPct val="150000"/>
              </a:lnSpc>
              <a:buNone/>
            </a:pPr>
            <a:r>
              <a:rPr lang="fa-IR" sz="2400" b="1" dirty="0">
                <a:cs typeface="B Farnaz" panose="00000400000000000000" pitchFamily="2" charset="-78"/>
              </a:rPr>
              <a:t>بر اساس مستندات موجود : </a:t>
            </a:r>
          </a:p>
          <a:p>
            <a:pPr marL="0" indent="0" algn="just">
              <a:lnSpc>
                <a:spcPct val="150000"/>
              </a:lnSpc>
              <a:buNone/>
            </a:pPr>
            <a:r>
              <a:rPr lang="fa-IR" sz="2000" b="1" i="1" dirty="0">
                <a:effectLst>
                  <a:outerShdw blurRad="38100" dist="38100" dir="2700000" algn="tl">
                    <a:srgbClr val="000000">
                      <a:alpha val="43137"/>
                    </a:srgbClr>
                  </a:outerShdw>
                </a:effectLst>
                <a:cs typeface="B Lotus" panose="00000400000000000000" pitchFamily="2" charset="-78"/>
              </a:rPr>
              <a:t>زنان باردار نسبت به زنان غیر باردار در سنین باروری مبتلا به کووید-19 احتمال بیشتری برای بستری در بخش مراقبت ویژه، نیاز به تهویه مکانیکی (تهاجمی یا غیر تهاجمی) و حتی مرگ دارند.</a:t>
            </a:r>
          </a:p>
          <a:p>
            <a:pPr marL="0" indent="0" algn="just">
              <a:lnSpc>
                <a:spcPct val="150000"/>
              </a:lnSpc>
              <a:buNone/>
            </a:pPr>
            <a:r>
              <a:rPr lang="fa-IR" sz="2000" dirty="0">
                <a:cs typeface="B Lotus" panose="00000400000000000000" pitchFamily="2" charset="-78"/>
              </a:rPr>
              <a:t> </a:t>
            </a:r>
            <a:r>
              <a:rPr lang="fa-IR" sz="2400" dirty="0">
                <a:cs typeface="B Elham" panose="00000400000000000000" pitchFamily="2" charset="-78"/>
              </a:rPr>
              <a:t>ریسک فاکتورهای همراه در بارداری برای ابتلا و یا بروز بیماری شدید یا بحرانی، در بارداری شامل سن 35 سال و بالاتر، چاقی، فشارخون بالا، و دیابت شیرین و ... است.</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4215646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6876" y="417239"/>
            <a:ext cx="10515600" cy="6015092"/>
          </a:xfrm>
        </p:spPr>
        <p:txBody>
          <a:bodyPr>
            <a:normAutofit/>
          </a:bodyPr>
          <a:lstStyle/>
          <a:p>
            <a:pPr marL="0" lvl="0" indent="0" algn="just">
              <a:lnSpc>
                <a:spcPct val="100000"/>
              </a:lnSpc>
              <a:buNone/>
            </a:pPr>
            <a:r>
              <a:rPr lang="fa-IR" sz="1600" b="1" dirty="0">
                <a:solidFill>
                  <a:srgbClr val="FF0000"/>
                </a:solidFill>
                <a:cs typeface="B Lotus" panose="00000400000000000000" pitchFamily="2" charset="-78"/>
              </a:rPr>
              <a:t>3. در بیماران بستری در بیمارستان که شرایط بالینی </a:t>
            </a:r>
            <a:r>
              <a:rPr lang="en-US" sz="1600" b="1" dirty="0">
                <a:solidFill>
                  <a:srgbClr val="FF0000"/>
                </a:solidFill>
                <a:cs typeface="B Lotus" panose="00000400000000000000" pitchFamily="2" charset="-78"/>
              </a:rPr>
              <a:t> critical </a:t>
            </a:r>
            <a:r>
              <a:rPr lang="fa-IR" sz="1600" b="1" dirty="0">
                <a:solidFill>
                  <a:srgbClr val="FF0000"/>
                </a:solidFill>
                <a:cs typeface="B Lotus" panose="00000400000000000000" pitchFamily="2" charset="-78"/>
              </a:rPr>
              <a:t>ندارند. (در بخش های مراقبت ویژه بستری نیستند) پس از ارزیابی خطر خونریزی دوز استاندارد پروفیلاکسی آنتی کواگولانت توصیه می‌گردد. در موارد نزدیک به زایمان و یا بلافاصله پس از زایمان در صورت اندیکاسیون تجویز هپارین ارجح است.</a:t>
            </a:r>
          </a:p>
          <a:p>
            <a:pPr marL="0" lvl="0" indent="0" algn="just">
              <a:lnSpc>
                <a:spcPct val="100000"/>
              </a:lnSpc>
              <a:buNone/>
            </a:pPr>
            <a:r>
              <a:rPr lang="fa-IR" sz="1600" b="1" dirty="0">
                <a:solidFill>
                  <a:srgbClr val="FF0000"/>
                </a:solidFill>
                <a:cs typeface="B Lotus" panose="00000400000000000000" pitchFamily="2" charset="-78"/>
              </a:rPr>
              <a:t>زنان باردار نزدیک به زایمان که در مرحله شدید یا بحرانی بیماری نیستند: </a:t>
            </a:r>
            <a:r>
              <a:rPr lang="en-US" sz="1600" b="1" dirty="0">
                <a:solidFill>
                  <a:srgbClr val="FF0000"/>
                </a:solidFill>
                <a:cs typeface="B Lotus" panose="00000400000000000000" pitchFamily="2" charset="-78"/>
              </a:rPr>
              <a:t>UFH 5000u/ SQ BD</a:t>
            </a:r>
            <a:r>
              <a:rPr lang="fa-IR" sz="1600" b="1" dirty="0">
                <a:solidFill>
                  <a:srgbClr val="FF0000"/>
                </a:solidFill>
                <a:cs typeface="B Lotus" panose="00000400000000000000" pitchFamily="2" charset="-78"/>
              </a:rPr>
              <a:t> در بیماران با </a:t>
            </a:r>
            <a:r>
              <a:rPr lang="en-US" sz="1600" b="1" dirty="0">
                <a:solidFill>
                  <a:srgbClr val="FF0000"/>
                </a:solidFill>
                <a:cs typeface="B Lotus" panose="00000400000000000000" pitchFamily="2" charset="-78"/>
              </a:rPr>
              <a:t>BMI&gt;40: Heparin 7500 IU SC BD</a:t>
            </a:r>
            <a:endParaRPr lang="fa-IR" sz="1600" b="1" dirty="0">
              <a:solidFill>
                <a:srgbClr val="FF0000"/>
              </a:solidFill>
              <a:cs typeface="B Lotus" panose="00000400000000000000" pitchFamily="2" charset="-78"/>
            </a:endParaRPr>
          </a:p>
          <a:p>
            <a:pPr marL="0" lvl="0" indent="0" algn="just">
              <a:lnSpc>
                <a:spcPct val="100000"/>
              </a:lnSpc>
              <a:buNone/>
            </a:pPr>
            <a:r>
              <a:rPr lang="fa-IR" sz="1600" b="1" dirty="0">
                <a:solidFill>
                  <a:srgbClr val="FF0000"/>
                </a:solidFill>
                <a:cs typeface="B Lotus" panose="00000400000000000000" pitchFamily="2" charset="-78"/>
              </a:rPr>
              <a:t>در زنان باردار با فاصله چندین روزه تا زایمان و یا پس از زایمان: </a:t>
            </a:r>
            <a:r>
              <a:rPr lang="en-US" sz="1600" b="1" dirty="0">
                <a:solidFill>
                  <a:srgbClr val="FF0000"/>
                </a:solidFill>
                <a:cs typeface="B Lotus" panose="00000400000000000000" pitchFamily="2" charset="-78"/>
              </a:rPr>
              <a:t>Enoxaparin 40 md Daily</a:t>
            </a:r>
            <a:r>
              <a:rPr lang="fa-IR" sz="1600" b="1" dirty="0">
                <a:solidFill>
                  <a:srgbClr val="FF0000"/>
                </a:solidFill>
                <a:cs typeface="B Lotus" panose="00000400000000000000" pitchFamily="2" charset="-78"/>
              </a:rPr>
              <a:t> و در بیماران </a:t>
            </a:r>
            <a:r>
              <a:rPr lang="en-US" sz="1600" b="1" dirty="0">
                <a:solidFill>
                  <a:srgbClr val="FF0000"/>
                </a:solidFill>
                <a:cs typeface="B Lotus" panose="00000400000000000000" pitchFamily="2" charset="-78"/>
              </a:rPr>
              <a:t>BMI</a:t>
            </a:r>
            <a:r>
              <a:rPr lang="en-US" sz="1600" b="1" dirty="0">
                <a:solidFill>
                  <a:srgbClr val="FF0000"/>
                </a:solidFill>
                <a:cs typeface="B Lotus" panose="00000400000000000000" pitchFamily="2" charset="-78"/>
                <a:sym typeface="Symbol" panose="05050102010706020507" pitchFamily="18" charset="2"/>
              </a:rPr>
              <a:t></a:t>
            </a:r>
            <a:r>
              <a:rPr lang="en-US" sz="1600" b="1" dirty="0">
                <a:solidFill>
                  <a:srgbClr val="FF0000"/>
                </a:solidFill>
                <a:cs typeface="B Lotus" panose="00000400000000000000" pitchFamily="2" charset="-78"/>
              </a:rPr>
              <a:t>40: Enoxaparin 60 mg SC Daily</a:t>
            </a:r>
            <a:endParaRPr lang="fa-IR" sz="1600" b="1" dirty="0">
              <a:solidFill>
                <a:srgbClr val="FF0000"/>
              </a:solidFill>
              <a:cs typeface="B Lotus" panose="00000400000000000000" pitchFamily="2" charset="-78"/>
            </a:endParaRPr>
          </a:p>
          <a:p>
            <a:pPr marL="0" lvl="0" indent="0" algn="just">
              <a:lnSpc>
                <a:spcPct val="100000"/>
              </a:lnSpc>
              <a:buNone/>
            </a:pPr>
            <a:endParaRPr lang="en-US" sz="1600" b="1" dirty="0">
              <a:solidFill>
                <a:srgbClr val="FF0000"/>
              </a:solidFill>
              <a:cs typeface="B Lotus" panose="00000400000000000000" pitchFamily="2" charset="-78"/>
            </a:endParaRPr>
          </a:p>
          <a:p>
            <a:pPr marL="0" lvl="0" indent="0" algn="just">
              <a:lnSpc>
                <a:spcPct val="150000"/>
              </a:lnSpc>
              <a:buNone/>
            </a:pPr>
            <a:r>
              <a:rPr lang="fa-IR" sz="1600" b="1" dirty="0">
                <a:solidFill>
                  <a:prstClr val="black"/>
                </a:solidFill>
                <a:cs typeface="B Lotus" panose="00000400000000000000" pitchFamily="2" charset="-78"/>
              </a:rPr>
              <a:t>4.</a:t>
            </a:r>
            <a:r>
              <a:rPr lang="fa-IR" sz="1400" dirty="0">
                <a:solidFill>
                  <a:prstClr val="black"/>
                </a:solidFill>
                <a:cs typeface="B Lotus" panose="00000400000000000000" pitchFamily="2" charset="-78"/>
              </a:rPr>
              <a:t> </a:t>
            </a:r>
            <a:r>
              <a:rPr lang="fa-IR" sz="1600" b="1" dirty="0">
                <a:solidFill>
                  <a:prstClr val="black"/>
                </a:solidFill>
                <a:cs typeface="B Lotus" panose="00000400000000000000" pitchFamily="2" charset="-78"/>
              </a:rPr>
              <a:t>در بیمارانی که شرایط بالینی </a:t>
            </a:r>
            <a:r>
              <a:rPr lang="en-US" sz="1600" b="1" dirty="0">
                <a:solidFill>
                  <a:prstClr val="black"/>
                </a:solidFill>
                <a:cs typeface="B Lotus" panose="00000400000000000000" pitchFamily="2" charset="-78"/>
              </a:rPr>
              <a:t>Critical </a:t>
            </a:r>
            <a:r>
              <a:rPr lang="fa-IR" sz="1600" b="1" dirty="0">
                <a:solidFill>
                  <a:prstClr val="black"/>
                </a:solidFill>
                <a:cs typeface="B Lotus" panose="00000400000000000000" pitchFamily="2" charset="-78"/>
              </a:rPr>
              <a:t>دارند (در بخش های مراقبت ویژه بستری می‌باشند) ، پروفیلاکسی با دوز متوسط آنتی کواگولانت توصیه می‌شود. دوز متوسط عبارت است از: انوکساپارین ۶۰ میلی‌گرم یک بار در روز و با هپارین ۷۵۰۰ واحد دو بار در روز زیر جلدی.</a:t>
            </a:r>
          </a:p>
          <a:p>
            <a:pPr marL="0" lvl="0" indent="0" algn="just">
              <a:lnSpc>
                <a:spcPct val="150000"/>
              </a:lnSpc>
              <a:buNone/>
            </a:pPr>
            <a:r>
              <a:rPr lang="fa-IR" sz="1600" b="1" dirty="0">
                <a:solidFill>
                  <a:srgbClr val="FF0000"/>
                </a:solidFill>
                <a:cs typeface="B Lotus" panose="00000400000000000000" pitchFamily="2" charset="-78"/>
              </a:rPr>
              <a:t>۵. تغییر دوز داروی آنتی کواگولانت پروفیلاکسی صرفا بر اساس عدد دی دایمر توصیه نمی‌شود.</a:t>
            </a:r>
          </a:p>
          <a:p>
            <a:pPr marL="0" lvl="0" indent="0" algn="just">
              <a:lnSpc>
                <a:spcPct val="150000"/>
              </a:lnSpc>
              <a:buNone/>
            </a:pPr>
            <a:r>
              <a:rPr lang="fa-IR" sz="1600" b="1" dirty="0">
                <a:solidFill>
                  <a:prstClr val="black"/>
                </a:solidFill>
                <a:cs typeface="B Lotus" panose="00000400000000000000" pitchFamily="2" charset="-78"/>
              </a:rPr>
              <a:t>۶. در بیمارانی که تست های انعقادی مختل دارند تصمیم‌گیری در مورد استفاده از آنتی کواگولانت پروفیلاکسی در تیم چند و تخصصی مدیریت بحران سلامت مادران آن بیمارستان دانشگاه انجام شود.</a:t>
            </a:r>
          </a:p>
          <a:p>
            <a:pPr marL="0" lvl="0" indent="0" algn="just">
              <a:lnSpc>
                <a:spcPct val="150000"/>
              </a:lnSpc>
              <a:buNone/>
            </a:pPr>
            <a:r>
              <a:rPr lang="fa-IR" sz="1600" b="1" dirty="0">
                <a:solidFill>
                  <a:srgbClr val="FF0000"/>
                </a:solidFill>
                <a:cs typeface="B Lotus" panose="00000400000000000000" pitchFamily="2" charset="-78"/>
              </a:rPr>
              <a:t>۷. در بیمارانی که منع مصرف داروهای آنتی کواگولانت دارند، استفاده از روش های پروفیلاکسی مکانیکال مانند</a:t>
            </a:r>
            <a:r>
              <a:rPr lang="en-US" sz="1600" b="1" dirty="0">
                <a:solidFill>
                  <a:srgbClr val="FF0000"/>
                </a:solidFill>
                <a:cs typeface="B Lotus" panose="00000400000000000000" pitchFamily="2" charset="-78"/>
              </a:rPr>
              <a:t> compression stocking </a:t>
            </a:r>
            <a:r>
              <a:rPr lang="fa-IR" sz="1600" b="1" dirty="0">
                <a:solidFill>
                  <a:srgbClr val="FF0000"/>
                </a:solidFill>
                <a:cs typeface="B Lotus" panose="00000400000000000000" pitchFamily="2" charset="-78"/>
              </a:rPr>
              <a:t>توصیه می‌شود</a:t>
            </a:r>
          </a:p>
          <a:p>
            <a:pPr marL="0" lvl="0" indent="0" algn="just">
              <a:lnSpc>
                <a:spcPct val="150000"/>
              </a:lnSpc>
              <a:buNone/>
            </a:pPr>
            <a:r>
              <a:rPr lang="fa-IR" sz="1600" b="1" dirty="0">
                <a:solidFill>
                  <a:prstClr val="black"/>
                </a:solidFill>
                <a:cs typeface="B Lotus" panose="00000400000000000000" pitchFamily="2" charset="-78"/>
              </a:rPr>
              <a:t>۸. در صورت شواهدی به نفع ترومبوآمبولی تشخیص و درمان مطابق دستور عمل‌های اداره سلامت مادران اقدام گردد و بیمارانی که به علل مدیکال دیگری تحت درمان با آسپیرین هستند، پس از بستری به علت کوید ۱۹ ادامه آسپیرین با مشاوره پریناتولوژیست /</a:t>
            </a:r>
            <a:r>
              <a:rPr lang="en-US" sz="1600" b="1" dirty="0">
                <a:solidFill>
                  <a:prstClr val="black"/>
                </a:solidFill>
                <a:cs typeface="B Lotus" panose="00000400000000000000" pitchFamily="2" charset="-78"/>
              </a:rPr>
              <a:t>intensivist </a:t>
            </a:r>
            <a:r>
              <a:rPr lang="fa-IR" sz="1600" b="1" dirty="0">
                <a:solidFill>
                  <a:prstClr val="black"/>
                </a:solidFill>
                <a:cs typeface="B Lotus" panose="00000400000000000000" pitchFamily="2" charset="-78"/>
              </a:rPr>
              <a:t> توصیه می‌شود. </a:t>
            </a:r>
          </a:p>
          <a:p>
            <a:pPr marL="0" lvl="0" indent="0" algn="just">
              <a:lnSpc>
                <a:spcPct val="150000"/>
              </a:lnSpc>
              <a:buNone/>
            </a:pPr>
            <a:endParaRPr lang="en-US" sz="1600" b="1" dirty="0">
              <a:solidFill>
                <a:prstClr val="black"/>
              </a:solidFill>
              <a:cs typeface="B Lotus" panose="00000400000000000000" pitchFamily="2" charset="-78"/>
            </a:endParaRPr>
          </a:p>
          <a:p>
            <a:endParaRPr lang="fa-IR" dirty="0"/>
          </a:p>
        </p:txBody>
      </p:sp>
    </p:spTree>
    <p:extLst>
      <p:ext uri="{BB962C8B-B14F-4D97-AF65-F5344CB8AC3E}">
        <p14:creationId xmlns:p14="http://schemas.microsoft.com/office/powerpoint/2010/main" val="3734311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1008" y="365125"/>
            <a:ext cx="4742792" cy="358775"/>
          </a:xfrm>
        </p:spPr>
        <p:txBody>
          <a:bodyPr>
            <a:noAutofit/>
          </a:bodyPr>
          <a:lstStyle/>
          <a:p>
            <a:pPr>
              <a:lnSpc>
                <a:spcPct val="150000"/>
              </a:lnSpc>
            </a:pPr>
            <a:r>
              <a:rPr lang="fa-IR" sz="2800" b="1" dirty="0">
                <a:solidFill>
                  <a:srgbClr val="FF0000"/>
                </a:solidFill>
                <a:cs typeface="B Titr" panose="00000700000000000000" pitchFamily="2" charset="-78"/>
              </a:rPr>
              <a:t>کورتیکواستروئید ها: </a:t>
            </a:r>
          </a:p>
        </p:txBody>
      </p:sp>
      <p:sp>
        <p:nvSpPr>
          <p:cNvPr id="3" name="Content Placeholder 2"/>
          <p:cNvSpPr>
            <a:spLocks noGrp="1"/>
          </p:cNvSpPr>
          <p:nvPr>
            <p:ph idx="1"/>
          </p:nvPr>
        </p:nvSpPr>
        <p:spPr>
          <a:xfrm>
            <a:off x="838199" y="2054116"/>
            <a:ext cx="10515600" cy="3908425"/>
          </a:xfrm>
        </p:spPr>
        <p:txBody>
          <a:bodyPr>
            <a:noAutofit/>
          </a:bodyPr>
          <a:lstStyle/>
          <a:p>
            <a:pPr marL="0" indent="0" algn="just">
              <a:lnSpc>
                <a:spcPct val="150000"/>
              </a:lnSpc>
              <a:buNone/>
            </a:pPr>
            <a:endParaRPr lang="fa-IR" sz="1400" dirty="0">
              <a:cs typeface="B Lotus" panose="00000400000000000000" pitchFamily="2" charset="-78"/>
            </a:endParaRPr>
          </a:p>
          <a:p>
            <a:pPr marL="0" indent="0" algn="just">
              <a:lnSpc>
                <a:spcPct val="150000"/>
              </a:lnSpc>
              <a:buNone/>
            </a:pPr>
            <a:endParaRPr lang="fa-IR" sz="1400" dirty="0">
              <a:cs typeface="B Lotus" panose="00000400000000000000" pitchFamily="2" charset="-78"/>
            </a:endParaRPr>
          </a:p>
          <a:p>
            <a:pPr marL="0" indent="0" algn="just">
              <a:lnSpc>
                <a:spcPct val="100000"/>
              </a:lnSpc>
              <a:buNone/>
            </a:pPr>
            <a:r>
              <a:rPr lang="fa-IR" sz="1800" dirty="0">
                <a:cs typeface="B Lotus" panose="00000400000000000000" pitchFamily="2" charset="-78"/>
              </a:rPr>
              <a:t>در بیماران باردار مبتلا به کووید برای مدیریت طوفان سیتوکینی، قبل از ختم بارداری یا هر مداخله جراحی استرس دوز اولیه ۲۰۰ میلی‌گرم هیدروکورتیزون توصیه می‌شود.</a:t>
            </a:r>
          </a:p>
          <a:p>
            <a:pPr marL="0" indent="0" algn="just">
              <a:lnSpc>
                <a:spcPct val="100000"/>
              </a:lnSpc>
              <a:buNone/>
            </a:pPr>
            <a:r>
              <a:rPr lang="fa-IR" sz="1800" dirty="0">
                <a:cs typeface="B Lotus" panose="00000400000000000000" pitchFamily="2" charset="-78"/>
              </a:rPr>
              <a:t>سپس ۲۰۰ </a:t>
            </a:r>
            <a:r>
              <a:rPr lang="en-US" sz="1800" dirty="0">
                <a:cs typeface="B Lotus" panose="00000400000000000000" pitchFamily="2" charset="-78"/>
              </a:rPr>
              <a:t> mg </a:t>
            </a:r>
            <a:r>
              <a:rPr lang="fa-IR" sz="1800" u="sng" dirty="0">
                <a:cs typeface="B Lotus" panose="00000400000000000000" pitchFamily="2" charset="-78"/>
              </a:rPr>
              <a:t>هیدروکورتیزون یا معادل</a:t>
            </a:r>
            <a:r>
              <a:rPr lang="fa-IR" sz="1800" dirty="0">
                <a:cs typeface="B Lotus" panose="00000400000000000000" pitchFamily="2" charset="-78"/>
              </a:rPr>
              <a:t> آن بلافاصله پس از عمل و روز بعد توصیه می‌شود و در ادامه دگزامتازون ۶ میلی گرم روزانه تا ۱۰ روز یا زمان ترخیص هرکدام زودتر رخ دهد.</a:t>
            </a:r>
          </a:p>
          <a:p>
            <a:pPr marL="0" indent="0" algn="just">
              <a:lnSpc>
                <a:spcPct val="100000"/>
              </a:lnSpc>
              <a:buNone/>
            </a:pPr>
            <a:r>
              <a:rPr lang="fa-IR" sz="1800" dirty="0">
                <a:cs typeface="B Lotus" panose="00000400000000000000" pitchFamily="2" charset="-78"/>
              </a:rPr>
              <a:t>تبصره 1: بیمارانی که با ماسک اکسیژن معمولی ساچوریشن اکسیژن شریانی کمتر از ۹۰ ٪ دارند حتی اگر با ماسک رزرویور و یا</a:t>
            </a:r>
            <a:r>
              <a:rPr lang="en-US" sz="1800" dirty="0">
                <a:cs typeface="B Lotus" panose="00000400000000000000" pitchFamily="2" charset="-78"/>
              </a:rPr>
              <a:t> NIV </a:t>
            </a:r>
            <a:r>
              <a:rPr lang="fa-IR" sz="1800" dirty="0">
                <a:cs typeface="B Lotus" panose="00000400000000000000" pitchFamily="2" charset="-78"/>
              </a:rPr>
              <a:t>، اگر ساچوریشن بیشتری هم داشته باشند و در این گروه قرار می‌گیرند.</a:t>
            </a:r>
          </a:p>
          <a:p>
            <a:pPr marL="0" indent="0" algn="just">
              <a:lnSpc>
                <a:spcPct val="100000"/>
              </a:lnSpc>
              <a:buNone/>
            </a:pPr>
            <a:r>
              <a:rPr lang="fa-IR" sz="1800" dirty="0">
                <a:cs typeface="B Lotus" panose="00000400000000000000" pitchFamily="2" charset="-78"/>
              </a:rPr>
              <a:t>تبصره ۲: بیمارانی که دچار لنفوپنی , افزایش آنزیم‌های کبدی و افزایش </a:t>
            </a:r>
            <a:r>
              <a:rPr lang="en-US" sz="1800" dirty="0">
                <a:cs typeface="B Lotus" panose="00000400000000000000" pitchFamily="2" charset="-78"/>
              </a:rPr>
              <a:t> CRP</a:t>
            </a:r>
            <a:r>
              <a:rPr lang="fa-IR" sz="1800" dirty="0">
                <a:cs typeface="B Lotus" panose="00000400000000000000" pitchFamily="2" charset="-78"/>
              </a:rPr>
              <a:t>هستند در صورتیکه مشکل دیگری ندارند حداقل دوز کورتون را دریافت نمایند.</a:t>
            </a:r>
          </a:p>
          <a:p>
            <a:pPr marL="0" indent="0" algn="just">
              <a:lnSpc>
                <a:spcPct val="100000"/>
              </a:lnSpc>
              <a:buNone/>
            </a:pPr>
            <a:r>
              <a:rPr lang="fa-IR" sz="1800" dirty="0">
                <a:cs typeface="B Lotus" panose="00000400000000000000" pitchFamily="2" charset="-78"/>
              </a:rPr>
              <a:t>تبصره 3: برای مدیریت بالینی بیمارانی که دچار شواهد میوکاردیت هستند مشاوره قلب از نظر تعیین دوز درمانی کورتیکواستروئید و درمانهای مربوطه انجام گیرد.</a:t>
            </a:r>
          </a:p>
          <a:p>
            <a:pPr marL="0" indent="0" algn="just">
              <a:lnSpc>
                <a:spcPct val="150000"/>
              </a:lnSpc>
              <a:buNone/>
            </a:pPr>
            <a:r>
              <a:rPr lang="fa-IR" sz="1400" b="1" u="sng" dirty="0">
                <a:solidFill>
                  <a:srgbClr val="FF0000"/>
                </a:solidFill>
                <a:effectLst>
                  <a:outerShdw blurRad="38100" dist="38100" dir="2700000" algn="tl">
                    <a:srgbClr val="000000">
                      <a:alpha val="43137"/>
                    </a:srgbClr>
                  </a:outerShdw>
                </a:effectLst>
                <a:cs typeface="B Lotus" panose="00000400000000000000" pitchFamily="2" charset="-78"/>
              </a:rPr>
              <a:t>معادل سازی ترکیبات کورتیکوستروئید ها :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mg prednisolone</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50</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Methylprednisolone</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mg</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40</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8 mg dexamethasone</a:t>
            </a:r>
            <a:r>
              <a:rPr lang="fa-IR" sz="1400" b="1" dirty="0">
                <a:solidFill>
                  <a:srgbClr val="FF0000"/>
                </a:solidFill>
                <a:effectLst>
                  <a:outerShdw blurRad="38100" dist="38100" dir="2700000" algn="tl">
                    <a:srgbClr val="000000">
                      <a:alpha val="43137"/>
                    </a:srgbClr>
                  </a:outerShdw>
                </a:effectLst>
                <a:cs typeface="B Lotus" panose="00000400000000000000" pitchFamily="2" charset="-78"/>
              </a:rPr>
              <a:t> ، </a:t>
            </a:r>
            <a:r>
              <a:rPr lang="en-US" sz="1400" b="1" dirty="0">
                <a:solidFill>
                  <a:srgbClr val="FF0000"/>
                </a:solidFill>
                <a:effectLst>
                  <a:outerShdw blurRad="38100" dist="38100" dir="2700000" algn="tl">
                    <a:srgbClr val="000000">
                      <a:alpha val="43137"/>
                    </a:srgbClr>
                  </a:outerShdw>
                </a:effectLst>
                <a:cs typeface="B Lotus" panose="00000400000000000000" pitchFamily="2" charset="-78"/>
              </a:rPr>
              <a:t>200 mg hydrocortisone</a:t>
            </a:r>
          </a:p>
        </p:txBody>
      </p:sp>
      <p:sp>
        <p:nvSpPr>
          <p:cNvPr id="5" name="Rectangle 4"/>
          <p:cNvSpPr/>
          <p:nvPr/>
        </p:nvSpPr>
        <p:spPr>
          <a:xfrm>
            <a:off x="838199" y="881554"/>
            <a:ext cx="10515600" cy="2092874"/>
          </a:xfrm>
          <a:prstGeom prst="rect">
            <a:avLst/>
          </a:prstGeom>
          <a:solidFill>
            <a:schemeClr val="accent5">
              <a:lumMod val="20000"/>
              <a:lumOff val="80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just">
              <a:lnSpc>
                <a:spcPct val="150000"/>
              </a:lnSpc>
            </a:pPr>
            <a:r>
              <a:rPr lang="fa-IR" dirty="0">
                <a:cs typeface="B Lotus" panose="00000400000000000000" pitchFamily="2" charset="-78"/>
              </a:rPr>
              <a:t>برای همه مادران در موارد شدید و بحرانی بیماری کوتیکواستروئید به شرح زیر تجویز شود:</a:t>
            </a:r>
          </a:p>
          <a:p>
            <a:pPr algn="just">
              <a:lnSpc>
                <a:spcPct val="150000"/>
              </a:lnSpc>
            </a:pPr>
            <a:r>
              <a:rPr lang="fa-IR" dirty="0">
                <a:cs typeface="B Lotus" panose="00000400000000000000" pitchFamily="2" charset="-78"/>
              </a:rPr>
              <a:t>دگزامتازون ۶ میلی‌گرم روزانه تا ۱۰ روز و یا پردنیزولون خوراکی روزانه ۴۰ میلی‌گرم تا ده روز یا زمان ترخیص هر کدام زودتر رخ دهد در صورت سن بارداری ۲۴ تا ۳۳ هفته و شش روز ابتدا دوز درمانی بلوغ ریه جنین دگزامتازون: ۴ دوز ۶ میلی‌گرم تزریق عضلانی هر ۱۲ ساعت یا بتامتازون: ۲ دوز ۱۲ میلی گرم تزریق عضلاتی هر ۲۴ ساعت داده شود و سپس مطابق درمان بالا ادامه یابد.</a:t>
            </a:r>
          </a:p>
        </p:txBody>
      </p:sp>
    </p:spTree>
    <p:extLst>
      <p:ext uri="{BB962C8B-B14F-4D97-AF65-F5344CB8AC3E}">
        <p14:creationId xmlns:p14="http://schemas.microsoft.com/office/powerpoint/2010/main" val="3671848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3172"/>
            <a:ext cx="10515600" cy="5144168"/>
          </a:xfrm>
        </p:spPr>
        <p:txBody>
          <a:bodyPr>
            <a:normAutofit fontScale="92500" lnSpcReduction="10000"/>
          </a:bodyPr>
          <a:lstStyle/>
          <a:p>
            <a:pPr marL="0" indent="0" algn="just">
              <a:lnSpc>
                <a:spcPct val="150000"/>
              </a:lnSpc>
              <a:buNone/>
            </a:pPr>
            <a:r>
              <a:rPr lang="fa-IR" b="1" dirty="0">
                <a:cs typeface="B Titr" panose="00000700000000000000" pitchFamily="2" charset="-78"/>
              </a:rPr>
              <a:t>حمایت تنفسی مادران باردار:</a:t>
            </a:r>
          </a:p>
          <a:p>
            <a:pPr marL="0" indent="0" algn="just">
              <a:lnSpc>
                <a:spcPct val="150000"/>
              </a:lnSpc>
              <a:buNone/>
            </a:pPr>
            <a:r>
              <a:rPr lang="fa-IR" sz="1800" dirty="0">
                <a:cs typeface="B Lotus" panose="00000400000000000000" pitchFamily="2" charset="-78"/>
              </a:rPr>
              <a:t>مراقبت حمایتی تنفسی در این گروه از بیماران مشابه سایر بیماران مبتلا به سندرم دیسترس حاد تنفسی است، عوارض شایع سندرم دیسترس حاد تنفسی وابسته به بیماری کووید-۱۹ شامل نارسایی حاد کلیه، افزایش آنزیم های کبدی، آسیب قلبی (کاردیومیوپاتی، پریکاردیت، افيوژن پریکارد، آریتمی، مرگ ناگهانی قلبی) است.</a:t>
            </a:r>
          </a:p>
          <a:p>
            <a:pPr marL="0" indent="0" algn="just">
              <a:lnSpc>
                <a:spcPct val="150000"/>
              </a:lnSpc>
              <a:buNone/>
            </a:pPr>
            <a:r>
              <a:rPr lang="fa-IR" sz="1800" dirty="0">
                <a:cs typeface="B Lotus" panose="00000400000000000000" pitchFamily="2" charset="-78"/>
              </a:rPr>
              <a:t>در زمان بارداری بایستی اشباع اکسیژن خون مساوی با بیش از ۹۵ , حفظ شود. اگر این میزان به کمتر از ۹۵ ٪ برسد، گازهای خون شریانی، جهت تعیین میزان فشار نسبی اکسیژن شرباتی اندازه گیری می‌شود. اندازه </a:t>
            </a:r>
            <a:r>
              <a:rPr lang="en-US" sz="1800" dirty="0">
                <a:cs typeface="B Lotus" panose="00000400000000000000" pitchFamily="2" charset="-78"/>
              </a:rPr>
              <a:t> Pa02</a:t>
            </a:r>
            <a:r>
              <a:rPr lang="fa-IR" sz="1800" dirty="0">
                <a:cs typeface="B Lotus" panose="00000400000000000000" pitchFamily="2" charset="-78"/>
              </a:rPr>
              <a:t>بیش از ۷۰ میلیمتر جیوه، جهت انتشار مناسب اکسیژن از سمت مادر به چنینی جفت ایده‌آل است.</a:t>
            </a:r>
          </a:p>
          <a:p>
            <a:pPr marL="0" indent="0" algn="just">
              <a:lnSpc>
                <a:spcPct val="150000"/>
              </a:lnSpc>
              <a:buNone/>
            </a:pPr>
            <a:r>
              <a:rPr lang="fa-IR" sz="1800" dirty="0">
                <a:cs typeface="B Lotus" panose="00000400000000000000" pitchFamily="2" charset="-78"/>
              </a:rPr>
              <a:t>با پایدار شدن شرایط مادر، بنا به توصیه سازمان بهداشت جهانی، اشباع اکسیژن خون شریانی مساوی ۹۲ تا ۹۵ ٪ مناسب است.</a:t>
            </a:r>
          </a:p>
          <a:p>
            <a:pPr marL="0" indent="0" algn="just">
              <a:lnSpc>
                <a:spcPct val="150000"/>
              </a:lnSpc>
              <a:buNone/>
            </a:pPr>
            <a:r>
              <a:rPr lang="fa-IR" sz="1800" dirty="0">
                <a:cs typeface="B Lotus" panose="00000400000000000000" pitchFamily="2" charset="-78"/>
              </a:rPr>
              <a:t>در بخش مراقبت ویژه، افراد در مرحله شدید بیماری در پرون پوزیشن (خوابیده روی شکم) و یا خوابیده به پهلو (سمتی که ربه سالمتر است) قرار داده می‌شوند. ولی در بارداری حتی قرار دادن در وضعیت نیمه پرون خصوصا در نیمه دوم سخت است و در صورت عدم امکان پرون، در سن بارداری بالای ۲۴ هفته، قرار دادن بالش بالا و پایین رحم جهت کاهش فشار رحمی و مهار فشردگی آئورتو کاوال کمک کننده است در صورت وجود اندیکاسیون، استراتژیهای </a:t>
            </a:r>
            <a:r>
              <a:rPr lang="en-US" sz="1800" dirty="0">
                <a:cs typeface="B Lotus" panose="00000400000000000000" pitchFamily="2" charset="-78"/>
              </a:rPr>
              <a:t> ECMO</a:t>
            </a:r>
            <a:r>
              <a:rPr lang="fa-IR" sz="1800" dirty="0">
                <a:cs typeface="B Lotus" panose="00000400000000000000" pitchFamily="2" charset="-78"/>
              </a:rPr>
              <a:t>در زمان بارداری، قابل انجام است.</a:t>
            </a:r>
          </a:p>
        </p:txBody>
      </p:sp>
    </p:spTree>
    <p:extLst>
      <p:ext uri="{BB962C8B-B14F-4D97-AF65-F5344CB8AC3E}">
        <p14:creationId xmlns:p14="http://schemas.microsoft.com/office/powerpoint/2010/main" val="10125142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25516"/>
            <a:ext cx="11185634" cy="5822731"/>
          </a:xfrm>
        </p:spPr>
        <p:txBody>
          <a:bodyPr>
            <a:normAutofit lnSpcReduction="10000"/>
          </a:bodyPr>
          <a:lstStyle/>
          <a:p>
            <a:pPr marL="0" indent="0" algn="just">
              <a:lnSpc>
                <a:spcPct val="150000"/>
              </a:lnSpc>
              <a:buNone/>
            </a:pPr>
            <a:r>
              <a:rPr lang="fa-IR" sz="2600" b="1" dirty="0">
                <a:cs typeface="B Titr" panose="00000700000000000000" pitchFamily="2" charset="-78"/>
              </a:rPr>
              <a:t>آسپیرین با دوز پایین و داروهای غیر استروئیدی ضدالتهابی:</a:t>
            </a:r>
          </a:p>
          <a:p>
            <a:pPr algn="just">
              <a:lnSpc>
                <a:spcPct val="150000"/>
              </a:lnSpc>
            </a:pPr>
            <a:r>
              <a:rPr lang="fa-IR" sz="1700" dirty="0">
                <a:cs typeface="B Lotus" panose="00000400000000000000" pitchFamily="2" charset="-78"/>
              </a:rPr>
              <a:t>برای زنان با ابتلای احتمالی یا فطعی به کووید -۱۹، در صورتی که آسپیرین استفاده می‌کرده‌اند، تداوم مصرف بر اساس شرایط فردی مشخص می‌شود. و توصیه می‌شود در صورت پلاکت زیر ۵۰ هزار آسپیرین قطع گردد.</a:t>
            </a:r>
          </a:p>
          <a:p>
            <a:pPr algn="just">
              <a:lnSpc>
                <a:spcPct val="150000"/>
              </a:lnSpc>
            </a:pPr>
            <a:r>
              <a:rPr lang="fa-IR" sz="1700" dirty="0">
                <a:cs typeface="B Lotus" panose="00000400000000000000" pitchFamily="2" charset="-78"/>
              </a:rPr>
              <a:t>مادران بارداری که به دلیل بیماری، داروهای غیر استروییدی ضدالتهابی استفاده می کرده اند، با مشاوره با پریناتولوژیست باید مصرف را ادامه دهند.</a:t>
            </a:r>
          </a:p>
          <a:p>
            <a:pPr algn="just">
              <a:lnSpc>
                <a:spcPct val="150000"/>
              </a:lnSpc>
            </a:pPr>
            <a:r>
              <a:rPr lang="fa-IR" sz="1700" dirty="0">
                <a:cs typeface="B Lotus" panose="00000400000000000000" pitchFamily="2" charset="-78"/>
              </a:rPr>
              <a:t>در زنان مبتلا با محتمل ابتلا به کووید-۱۹، در موارد زایمان زودرس، مدیریت شرایط بر اساس تصمیم تیم چند تخصصی مدیریت بحران خواهد بود و در صورت تصمیم به مهار زایمان زودرس، اقدامات مطابق دستور عمل کشوری سلامت مادران خواهد بود.</a:t>
            </a:r>
          </a:p>
          <a:p>
            <a:pPr marL="0" indent="0" algn="just">
              <a:lnSpc>
                <a:spcPct val="150000"/>
              </a:lnSpc>
              <a:buNone/>
            </a:pPr>
            <a:r>
              <a:rPr lang="fa-IR" sz="1700" dirty="0">
                <a:cs typeface="B Lotus" panose="00000400000000000000" pitchFamily="2" charset="-78"/>
              </a:rPr>
              <a:t>پیگیری مادر بارداری که از کروید -۱۹ بهبود یافته است</a:t>
            </a:r>
          </a:p>
          <a:p>
            <a:pPr algn="just">
              <a:lnSpc>
                <a:spcPct val="150000"/>
              </a:lnSpc>
            </a:pPr>
            <a:r>
              <a:rPr lang="fa-IR" sz="1700" dirty="0">
                <a:cs typeface="B Lotus" panose="00000400000000000000" pitchFamily="2" charset="-78"/>
              </a:rPr>
              <a:t>در موارد ابتلای فطعی مشکوک و ترخیص از بیمارستان سونوگرافی جهت بررسی رشد جنین و حجم مایع آمنیوتیک از نظر احتمال </a:t>
            </a:r>
            <a:r>
              <a:rPr lang="en-US" sz="1700" dirty="0">
                <a:cs typeface="B Lotus" panose="00000400000000000000" pitchFamily="2" charset="-78"/>
              </a:rPr>
              <a:t> IUGR</a:t>
            </a:r>
            <a:r>
              <a:rPr lang="fa-IR" sz="1700" dirty="0">
                <a:cs typeface="B Lotus" panose="00000400000000000000" pitchFamily="2" charset="-78"/>
              </a:rPr>
              <a:t>مطابق راهنمای کشوری ارائه خدمات مامایی و زایمان ۱۴ روز پس از بهبود علایم شروع می‌شود.</a:t>
            </a:r>
          </a:p>
          <a:p>
            <a:pPr algn="just">
              <a:lnSpc>
                <a:spcPct val="150000"/>
              </a:lnSpc>
            </a:pPr>
            <a:r>
              <a:rPr lang="fa-IR" sz="1700" dirty="0">
                <a:cs typeface="B Lotus" panose="00000400000000000000" pitchFamily="2" charset="-78"/>
              </a:rPr>
              <a:t>در موارد عفونت سه ماهه اول با اوایل سه ماهه دوم، سونوگرافی سلامت جنین با جزییات در ۱۸-۲۳ هفته توصیه می‌شود. که در صورت وجود تپ در زمان ابتلا اکوی قلب جنین هم انجام شود.</a:t>
            </a:r>
          </a:p>
          <a:p>
            <a:pPr algn="just">
              <a:lnSpc>
                <a:spcPct val="150000"/>
              </a:lnSpc>
            </a:pPr>
            <a:r>
              <a:rPr lang="fa-IR" sz="1700" dirty="0">
                <a:cs typeface="B Lotus" panose="00000400000000000000" pitchFamily="2" charset="-78"/>
              </a:rPr>
              <a:t> انجام </a:t>
            </a:r>
            <a:r>
              <a:rPr lang="en-US" sz="1700" dirty="0">
                <a:cs typeface="B Lotus" panose="00000400000000000000" pitchFamily="2" charset="-78"/>
              </a:rPr>
              <a:t> NST </a:t>
            </a:r>
            <a:r>
              <a:rPr lang="fa-IR" sz="1700" dirty="0">
                <a:cs typeface="B Lotus" panose="00000400000000000000" pitchFamily="2" charset="-78"/>
              </a:rPr>
              <a:t>با بیوفیزیکال پروفایل بر اساس دستور عمل سلامت مادران انجام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048329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4835" y="890204"/>
            <a:ext cx="10515600" cy="4351338"/>
          </a:xfrm>
        </p:spPr>
        <p:txBody>
          <a:bodyPr>
            <a:normAutofit lnSpcReduction="10000"/>
          </a:bodyPr>
          <a:lstStyle/>
          <a:p>
            <a:pPr marL="0" indent="0" algn="just">
              <a:lnSpc>
                <a:spcPct val="150000"/>
              </a:lnSpc>
              <a:buNone/>
            </a:pPr>
            <a:r>
              <a:rPr lang="fa-IR" sz="3200" b="1" dirty="0">
                <a:solidFill>
                  <a:srgbClr val="FF0000"/>
                </a:solidFill>
                <a:cs typeface="B Titr" panose="00000700000000000000" pitchFamily="2" charset="-78"/>
              </a:rPr>
              <a:t>زمان ختم بارداری در زنان مبتلا</a:t>
            </a:r>
          </a:p>
          <a:p>
            <a:pPr marL="0" indent="0" algn="just">
              <a:lnSpc>
                <a:spcPct val="150000"/>
              </a:lnSpc>
              <a:buNone/>
            </a:pPr>
            <a:r>
              <a:rPr lang="fa-IR" sz="2000" b="1" dirty="0">
                <a:cs typeface="B Titr" panose="00000700000000000000" pitchFamily="2" charset="-78"/>
              </a:rPr>
              <a:t>بیماری غیر شدید</a:t>
            </a:r>
          </a:p>
          <a:p>
            <a:pPr marL="0" indent="0" algn="just">
              <a:lnSpc>
                <a:spcPct val="150000"/>
              </a:lnSpc>
              <a:buNone/>
            </a:pPr>
            <a:r>
              <a:rPr lang="fa-IR" sz="2000" dirty="0">
                <a:cs typeface="B Lotus" panose="00000400000000000000" pitchFamily="2" charset="-78"/>
              </a:rPr>
              <a:t>برای اکثریت مادران باردار پره ترم مبتلا به کووید-۱۹ بدون علامت یا با علائم خفیف بیماری با سن بارداری ۳۹ هفته یا بیشتر ختم بارداری را می توان در نظر داشت.</a:t>
            </a:r>
          </a:p>
          <a:p>
            <a:pPr marL="0" indent="0" algn="just">
              <a:lnSpc>
                <a:spcPct val="150000"/>
              </a:lnSpc>
              <a:buNone/>
            </a:pPr>
            <a:r>
              <a:rPr lang="fa-IR" sz="2000" dirty="0">
                <a:cs typeface="B Lotus" panose="00000400000000000000" pitchFamily="2" charset="-78"/>
              </a:rPr>
              <a:t>برای بارداری کمتر از ۳۹ هفته و نوع غیر شدید، که اندیکاسیون مامایی یا طبی دیگری برای ختم بارداری ندارد، زایمان اندیکاسیون ندارد و می‌تواند بعد از اتمام قرنطینه با نتیجه تست منفی تصمیم‌گیری برای ختم انجام شود. بدیهی است در موارد اندیکاسیون مامایی یا بیماریهای طبی مطابق دستور عمل و بر اساس تصمیم تیم بحران و تمهیدات لازم جهت پایداری مادر قبل، حین و پس از ختم بارداری تصمیم‌گیری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2949919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262" y="216544"/>
            <a:ext cx="10515600" cy="6436504"/>
          </a:xfrm>
        </p:spPr>
        <p:txBody>
          <a:bodyPr>
            <a:normAutofit lnSpcReduction="10000"/>
          </a:bodyPr>
          <a:lstStyle/>
          <a:p>
            <a:pPr marL="0" indent="0" algn="just">
              <a:lnSpc>
                <a:spcPct val="150000"/>
              </a:lnSpc>
              <a:buNone/>
            </a:pPr>
            <a:r>
              <a:rPr lang="fa-IR" sz="3200" b="1" dirty="0">
                <a:solidFill>
                  <a:srgbClr val="FF0000"/>
                </a:solidFill>
                <a:cs typeface="B Titr" panose="00000700000000000000" pitchFamily="2" charset="-78"/>
              </a:rPr>
              <a:t>زمان ختم بارداری در زنان مبتلا:</a:t>
            </a:r>
          </a:p>
          <a:p>
            <a:pPr algn="just">
              <a:lnSpc>
                <a:spcPct val="150000"/>
              </a:lnSpc>
            </a:pPr>
            <a:r>
              <a:rPr lang="fa-IR" sz="2200" b="1" dirty="0">
                <a:solidFill>
                  <a:srgbClr val="FF0000"/>
                </a:solidFill>
                <a:cs typeface="B Titr" panose="00000700000000000000" pitchFamily="2" charset="-78"/>
              </a:rPr>
              <a:t>بیماری شدید/ بحرانی</a:t>
            </a:r>
          </a:p>
          <a:p>
            <a:pPr marL="0" indent="0" algn="just">
              <a:lnSpc>
                <a:spcPct val="150000"/>
              </a:lnSpc>
              <a:buNone/>
            </a:pPr>
            <a:r>
              <a:rPr lang="fa-IR" sz="1500" dirty="0">
                <a:cs typeface="B Lotus" panose="00000400000000000000" pitchFamily="2" charset="-78"/>
              </a:rPr>
              <a:t>در افراد مبتلا به بیماری شدید، مسائل متعددی باید در نظر گرفته شود و زمان زایمان بر اساس شرایط فردی تعیین می‌شود، (احتمال بهبودی بیماری تنفسی با زایمان، ریسک انتقال به نوزاد و پرسنل در فاز حاد، افزایش مصرف اکسیژن در بارداری و کاهش</a:t>
            </a:r>
            <a:r>
              <a:rPr lang="en-US" sz="1500" dirty="0">
                <a:cs typeface="B Lotus" panose="00000400000000000000" pitchFamily="2" charset="-78"/>
              </a:rPr>
              <a:t>functional residual capacity </a:t>
            </a:r>
            <a:r>
              <a:rPr lang="fa-IR" sz="1500" dirty="0">
                <a:cs typeface="B Lotus" panose="00000400000000000000" pitchFamily="2" charset="-78"/>
              </a:rPr>
              <a:t> بارداری که در پنومونی وضع را وخیم تر می‌کند. اتساع شکم در چند قلویی و پلی هیدرآمنیوس) تصمیم‌گیری برای زمان ختم بر اساس شرایط مادر و تیم مدیریت چند رشته ای انجام شود</a:t>
            </a:r>
          </a:p>
          <a:p>
            <a:pPr algn="just">
              <a:lnSpc>
                <a:spcPct val="150000"/>
              </a:lnSpc>
            </a:pPr>
            <a:r>
              <a:rPr lang="fa-IR" sz="1500" dirty="0">
                <a:cs typeface="B Lotus" panose="00000400000000000000" pitchFamily="2" charset="-78"/>
              </a:rPr>
              <a:t>در مادران باردار بستری که پنومونی دارند ولی اینتوبه نیستند، بعضی ختم بارداری بعد از هفته ۳۲-۳۴ بارداری را در شرایطی که حال عمومی مادر رو به بدتر شدن می‌باشد، توصیه می‌کنند و در مادران با بیماری شدید غیر اینتوبه با سن بارداری کمتر از ۳۲ هفته، ختم بارداری را بدلیل مشکلات پره مچورینی توصیه نمی‌کنند.</a:t>
            </a:r>
          </a:p>
          <a:p>
            <a:pPr algn="just">
              <a:lnSpc>
                <a:spcPct val="150000"/>
              </a:lnSpc>
            </a:pPr>
            <a:r>
              <a:rPr lang="fa-IR" sz="1500" dirty="0">
                <a:cs typeface="B Lotus" panose="00000400000000000000" pitchFamily="2" charset="-78"/>
              </a:rPr>
              <a:t>در مادران باردار اینتوبه با وضعیت بحرانی بعد از ۳4-۳2 هفته در صورت نارسایی تنفسی هیپوکسمیک مقاوم به درمان با وضعیت بحرانی رو به بدتر شدن، توصیه به ختم بارداری می‌شود.</a:t>
            </a:r>
          </a:p>
          <a:p>
            <a:pPr algn="just">
              <a:lnSpc>
                <a:spcPct val="150000"/>
              </a:lnSpc>
            </a:pPr>
            <a:r>
              <a:rPr lang="fa-IR" sz="1500" dirty="0">
                <a:cs typeface="B Lotus" panose="00000400000000000000" pitchFamily="2" charset="-78"/>
              </a:rPr>
              <a:t>و در فاصله بین سن قابل حیات جنین و سن بارداری کمتر از ۳۲ هفته، تا زمانی که شرایط مادر تثبیت پا رو به بهبود باشد، تداوم حمایت مادر با مونیتورینگ چنینی ادامه می‌یابد.</a:t>
            </a:r>
          </a:p>
          <a:p>
            <a:pPr marL="0" indent="0" algn="just">
              <a:lnSpc>
                <a:spcPct val="150000"/>
              </a:lnSpc>
              <a:buNone/>
            </a:pPr>
            <a:r>
              <a:rPr lang="fa-IR" sz="1500" b="1" u="sng" dirty="0">
                <a:cs typeface="B Lotus" panose="00000400000000000000" pitchFamily="2" charset="-78"/>
              </a:rPr>
              <a:t>نکته 1:</a:t>
            </a:r>
            <a:r>
              <a:rPr lang="fa-IR" sz="1500" dirty="0">
                <a:cs typeface="B Lotus" panose="00000400000000000000" pitchFamily="2" charset="-78"/>
              </a:rPr>
              <a:t> در مادرانی که در ابتدای بارداری به بیماری کووید ۱۹ مبتلا شده و بهبود یافته‌اند زمان ختم بارداری تغییری نمی‌کند و مطابق اندیکاسیونهای مامایی انجام می‌شود.</a:t>
            </a:r>
          </a:p>
          <a:p>
            <a:pPr marL="0" indent="0" algn="just">
              <a:lnSpc>
                <a:spcPct val="150000"/>
              </a:lnSpc>
              <a:buNone/>
            </a:pPr>
            <a:r>
              <a:rPr lang="fa-IR" sz="1500" b="1" u="sng" dirty="0">
                <a:cs typeface="B Lotus" panose="00000400000000000000" pitchFamily="2" charset="-78"/>
              </a:rPr>
              <a:t>نکته ۲:</a:t>
            </a:r>
            <a:r>
              <a:rPr lang="fa-IR" sz="1500" dirty="0">
                <a:cs typeface="B Lotus" panose="00000400000000000000" pitchFamily="2" charset="-78"/>
              </a:rPr>
              <a:t> در صورت ابتلای مادر در اواخر بارداری تصمیم گیری برای ختم بارداری بر اساس شرایط بارداری انجام شود.</a:t>
            </a:r>
          </a:p>
          <a:p>
            <a:pPr marL="0" indent="0" algn="just">
              <a:lnSpc>
                <a:spcPct val="150000"/>
              </a:lnSpc>
              <a:buNone/>
            </a:pPr>
            <a:r>
              <a:rPr lang="fa-IR" sz="1500" b="1" u="sng" dirty="0">
                <a:cs typeface="B Lotus" panose="00000400000000000000" pitchFamily="2" charset="-78"/>
              </a:rPr>
              <a:t>نکته 3:</a:t>
            </a:r>
            <a:r>
              <a:rPr lang="fa-IR" sz="1500" dirty="0">
                <a:cs typeface="B Lotus" panose="00000400000000000000" pitchFamily="2" charset="-78"/>
              </a:rPr>
              <a:t> در زمان ویرمی حاد و اوج بیماری در صورت ختم بارداری ضمن توجه خاص به حضور تیم ماهر بیهوشی، زنان، کودکان و مامایی در کنترل زایمان طبیعی/ سزارین و مراقبت نوزاد، تمهیدات مراقبتی پیشگیرانه برای پرسنل و تیم درمان در نظر گرفته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3305535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20414"/>
            <a:ext cx="10515600" cy="5612524"/>
          </a:xfrm>
        </p:spPr>
        <p:txBody>
          <a:bodyPr>
            <a:normAutofit/>
          </a:bodyPr>
          <a:lstStyle/>
          <a:p>
            <a:pPr marL="0" indent="0" algn="just">
              <a:lnSpc>
                <a:spcPct val="150000"/>
              </a:lnSpc>
              <a:buNone/>
            </a:pPr>
            <a:r>
              <a:rPr lang="fa-IR" b="1" dirty="0">
                <a:solidFill>
                  <a:srgbClr val="FF0000"/>
                </a:solidFill>
                <a:cs typeface="B Titr" panose="00000700000000000000" pitchFamily="2" charset="-78"/>
              </a:rPr>
              <a:t>روش زایمان در مبتلا/ مشکوک به کووید-۱۹</a:t>
            </a:r>
          </a:p>
          <a:p>
            <a:pPr marL="0" indent="0" algn="just">
              <a:lnSpc>
                <a:spcPct val="150000"/>
              </a:lnSpc>
              <a:buNone/>
            </a:pPr>
            <a:r>
              <a:rPr lang="fa-IR" sz="1800" dirty="0">
                <a:cs typeface="B Lotus" panose="00000400000000000000" pitchFamily="2" charset="-78"/>
              </a:rPr>
              <a:t>ابتلا یا احتمال ابتلا به کووید-۱۹ علتی برای تغییر روش زایمان نیست. سزارین بر اساس اندیکاسیون‌‌های طبی یا مامایی انجام می‌گیرد. برای مادران در شرایط حاد بیماری تنفسی با مرحله بحرانی تصمیم‌گیری نحوه خنم بارداری بر اساس تصمیم‌گیری تیم مدیریت بحران انجام شود.</a:t>
            </a:r>
          </a:p>
          <a:p>
            <a:pPr algn="just">
              <a:lnSpc>
                <a:spcPct val="150000"/>
              </a:lnSpc>
            </a:pPr>
            <a:r>
              <a:rPr lang="fa-IR" sz="1800" dirty="0">
                <a:cs typeface="B Lotus" panose="00000400000000000000" pitchFamily="2" charset="-78"/>
              </a:rPr>
              <a:t>در موارد اینتوبه گرچه می توان اینداکشن انجام داد ولی با توجه به احتمال آلودگی تجهیزات و پرسنل در صورت طولانی شدن اینداکشن تصمیم برای روش ختم بارداری توسط تیم مدیریت بحران و با مراقبت‌های لازم اتخاذ شود.</a:t>
            </a:r>
          </a:p>
          <a:p>
            <a:pPr algn="just">
              <a:lnSpc>
                <a:spcPct val="150000"/>
              </a:lnSpc>
            </a:pPr>
            <a:r>
              <a:rPr lang="fa-IR" sz="1800" dirty="0">
                <a:cs typeface="B Lotus" panose="00000400000000000000" pitchFamily="2" charset="-78"/>
              </a:rPr>
              <a:t>آنالژزی و آنستزی: در بیماران محتمل يا قطعی، استفاده از روش بیهوشی نور آگزیال برای کاهش درد های زایمانی ممنوع نیست و این روش هم باعث کاهش فشار قلبی ریوی ناشی از درد و اضطراب می‌شود و هم شانس انتشار عفونت ویروسی در فضا را کم می‌کند و ضمنا در صورت نیاز به سزارین اورژانس به سرعت مداخلات را افزایش می‌دهد.</a:t>
            </a:r>
          </a:p>
          <a:p>
            <a:pPr algn="just">
              <a:lnSpc>
                <a:spcPct val="150000"/>
              </a:lnSpc>
            </a:pPr>
            <a:r>
              <a:rPr lang="fa-IR" sz="1800" dirty="0">
                <a:cs typeface="B Lotus" panose="00000400000000000000" pitchFamily="2" charset="-78"/>
              </a:rPr>
              <a:t>استفاده از نیتروس اکساید با توجه به احتمال آلودگی وسایل و آنروز ولیزاسیون احتمالی در زایمان توصیه نمی‌شود. استفاده از آن در مراکز منوط به وجود پروتکل مشخص مراقبت از انتقال به افراد و روش ضدعفونی وسایل با مسئولیت آن مرکز خواهد بود.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4271054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1647" y="516591"/>
            <a:ext cx="10940960" cy="5472113"/>
          </a:xfrm>
        </p:spPr>
        <p:txBody>
          <a:bodyPr>
            <a:noAutofit/>
          </a:bodyPr>
          <a:lstStyle/>
          <a:p>
            <a:pPr algn="just">
              <a:lnSpc>
                <a:spcPct val="150000"/>
              </a:lnSpc>
            </a:pPr>
            <a:r>
              <a:rPr lang="fa-IR" sz="2000" dirty="0">
                <a:cs typeface="B Lotus" panose="00000400000000000000" pitchFamily="2" charset="-78"/>
              </a:rPr>
              <a:t>آنالژزی با کنترل بیمار هم به دلیل خطر دیر سیون تنفسی توصیه نمی‌شود.</a:t>
            </a:r>
          </a:p>
          <a:p>
            <a:pPr algn="just">
              <a:lnSpc>
                <a:spcPct val="150000"/>
              </a:lnSpc>
            </a:pPr>
            <a:r>
              <a:rPr lang="fa-IR" sz="2000" dirty="0">
                <a:cs typeface="B Lotus" panose="00000400000000000000" pitchFamily="2" charset="-78"/>
              </a:rPr>
              <a:t>در موارد بیهوشی عمومی (اینتوباسیون / اکتوباسیون)، استفاده از ماسک آن ۹۵ توسط تیم درمان لازم است.</a:t>
            </a:r>
          </a:p>
          <a:p>
            <a:pPr algn="just">
              <a:lnSpc>
                <a:spcPct val="150000"/>
              </a:lnSpc>
            </a:pPr>
            <a:r>
              <a:rPr lang="fa-IR" sz="2000" dirty="0">
                <a:cs typeface="B Lotus" panose="00000400000000000000" pitchFamily="2" charset="-78"/>
              </a:rPr>
              <a:t>اینتوباسیون توسط ماهرترین فرد حاضر در بیمارستان انجام شود.</a:t>
            </a:r>
          </a:p>
          <a:p>
            <a:pPr algn="just">
              <a:lnSpc>
                <a:spcPct val="150000"/>
              </a:lnSpc>
            </a:pPr>
            <a:r>
              <a:rPr lang="fa-IR" sz="2000" dirty="0">
                <a:cs typeface="B Lotus" panose="00000400000000000000" pitchFamily="2" charset="-78"/>
              </a:rPr>
              <a:t>منیزیم سولفات:</a:t>
            </a:r>
          </a:p>
          <a:p>
            <a:pPr algn="just">
              <a:lnSpc>
                <a:spcPct val="150000"/>
              </a:lnSpc>
            </a:pPr>
            <a:r>
              <a:rPr lang="fa-IR" sz="2000" dirty="0">
                <a:cs typeface="B Lotus" panose="00000400000000000000" pitchFamily="2" charset="-78"/>
              </a:rPr>
              <a:t>در زنان با مشکلات تنفسی، به دلیل ایجاد دپریسیون تنفسی، جهت استفاده از منیزیم سولفات به منظور پروفیلاکسی تشنج با نورو پروتکشن جنینی بایستی بر اساس شرایط بیمار تصمیم‌گیری شود و تصمیم در این رابطه با تیم چند تخصصی مدیریت بحران است.</a:t>
            </a:r>
          </a:p>
          <a:p>
            <a:pPr algn="just">
              <a:lnSpc>
                <a:spcPct val="150000"/>
              </a:lnSpc>
            </a:pPr>
            <a:r>
              <a:rPr lang="fa-IR" sz="2000" dirty="0">
                <a:cs typeface="B Lotus" panose="00000400000000000000" pitchFamily="2" charset="-78"/>
              </a:rPr>
              <a:t>در بیماران با نارسایی حاد کلیوی ،تنظیم دوز منیزیوم سولفات توصیه می‌شود.</a:t>
            </a:r>
          </a:p>
          <a:p>
            <a:pPr algn="just">
              <a:lnSpc>
                <a:spcPct val="150000"/>
              </a:lnSpc>
            </a:pPr>
            <a:r>
              <a:rPr lang="fa-IR" sz="2000" dirty="0">
                <a:cs typeface="B Lotus" panose="00000400000000000000" pitchFamily="2" charset="-78"/>
              </a:rPr>
              <a:t>در بیماران اینتوبه به دلیل این که ممکن است علاتم تنفسی مسمومیت منیزیوم سولفات دیده نشود و و آریتمی قلبی یا ایست فلمی اولین علائم باشد، مراقبت های بیشتر در زمان تجویز این دارو لازم است</a:t>
            </a:r>
          </a:p>
        </p:txBody>
      </p:sp>
    </p:spTree>
    <p:extLst>
      <p:ext uri="{BB962C8B-B14F-4D97-AF65-F5344CB8AC3E}">
        <p14:creationId xmlns:p14="http://schemas.microsoft.com/office/powerpoint/2010/main" val="42538663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7048"/>
            <a:ext cx="10515600" cy="5619915"/>
          </a:xfrm>
        </p:spPr>
        <p:txBody>
          <a:bodyPr>
            <a:normAutofit fontScale="92500"/>
          </a:bodyPr>
          <a:lstStyle/>
          <a:p>
            <a:pPr marL="0" lvl="0" indent="0" algn="just">
              <a:lnSpc>
                <a:spcPct val="150000"/>
              </a:lnSpc>
              <a:buNone/>
            </a:pPr>
            <a:r>
              <a:rPr lang="fa-IR" sz="2400" b="1" dirty="0">
                <a:solidFill>
                  <a:prstClr val="black"/>
                </a:solidFill>
                <a:cs typeface="B Titr" panose="00000700000000000000" pitchFamily="2" charset="-78"/>
              </a:rPr>
              <a:t>مدیریت زایمان:</a:t>
            </a:r>
          </a:p>
          <a:p>
            <a:pPr lvl="0" algn="just">
              <a:lnSpc>
                <a:spcPct val="150000"/>
              </a:lnSpc>
            </a:pPr>
            <a:r>
              <a:rPr lang="fa-IR" sz="2400" dirty="0">
                <a:solidFill>
                  <a:prstClr val="black"/>
                </a:solidFill>
                <a:cs typeface="B Lotus" panose="00000400000000000000" pitchFamily="2" charset="-78"/>
              </a:rPr>
              <a:t>مانیتورینگ الکترونیک مداوم جنینی توصیه می‌شود.</a:t>
            </a:r>
          </a:p>
          <a:p>
            <a:pPr lvl="0" algn="just">
              <a:lnSpc>
                <a:spcPct val="150000"/>
              </a:lnSpc>
            </a:pPr>
            <a:r>
              <a:rPr lang="fa-IR" sz="2400" dirty="0">
                <a:solidFill>
                  <a:prstClr val="black"/>
                </a:solidFill>
                <a:cs typeface="B Lotus" panose="00000400000000000000" pitchFamily="2" charset="-78"/>
              </a:rPr>
              <a:t>مصرف مایعات و حجم ادرار بایستی مانیتور شود</a:t>
            </a:r>
          </a:p>
          <a:p>
            <a:pPr lvl="0" algn="just">
              <a:lnSpc>
                <a:spcPct val="150000"/>
              </a:lnSpc>
            </a:pPr>
            <a:r>
              <a:rPr lang="fa-IR" sz="2400" dirty="0">
                <a:solidFill>
                  <a:prstClr val="black"/>
                </a:solidFill>
                <a:cs typeface="B Lotus" panose="00000400000000000000" pitchFamily="2" charset="-78"/>
              </a:rPr>
              <a:t>از هیدراسیون شدید بایستی خودداری کرد (خطر ادم ریوی)</a:t>
            </a:r>
          </a:p>
          <a:p>
            <a:pPr lvl="0" algn="just">
              <a:lnSpc>
                <a:spcPct val="150000"/>
              </a:lnSpc>
            </a:pPr>
            <a:r>
              <a:rPr lang="fa-IR" sz="2400" dirty="0">
                <a:solidFill>
                  <a:prstClr val="black"/>
                </a:solidFill>
                <a:cs typeface="B Lotus" panose="00000400000000000000" pitchFamily="2" charset="-78"/>
              </a:rPr>
              <a:t>حجم توتال مایعات تجویزی ۷۵ میلی لیتر در ساعت مناسب است.</a:t>
            </a:r>
          </a:p>
          <a:p>
            <a:pPr lvl="0" algn="just">
              <a:lnSpc>
                <a:spcPct val="150000"/>
              </a:lnSpc>
            </a:pPr>
            <a:r>
              <a:rPr lang="fa-IR" sz="2400" dirty="0">
                <a:solidFill>
                  <a:prstClr val="black"/>
                </a:solidFill>
                <a:cs typeface="B Lotus" panose="00000400000000000000" pitchFamily="2" charset="-78"/>
              </a:rPr>
              <a:t>در مواردی که مادر خسته یا هيپوکیک است لازم است مرحله دوم زایمان کوتاه شود.</a:t>
            </a:r>
          </a:p>
          <a:p>
            <a:pPr lvl="0" algn="just">
              <a:lnSpc>
                <a:spcPct val="150000"/>
              </a:lnSpc>
            </a:pPr>
            <a:r>
              <a:rPr lang="fa-IR" sz="2400" dirty="0">
                <a:solidFill>
                  <a:prstClr val="black"/>
                </a:solidFill>
                <a:cs typeface="B Lotus" panose="00000400000000000000" pitchFamily="2" charset="-78"/>
              </a:rPr>
              <a:t>در موارد هیپوکسی به علت احتمال کاهش قدرت انقباض میومتر مدیریت خونریزی پس از زایمان با دقت مد نظر قرار گیرد.</a:t>
            </a:r>
          </a:p>
          <a:p>
            <a:pPr lvl="0" algn="just">
              <a:lnSpc>
                <a:spcPct val="150000"/>
              </a:lnSpc>
            </a:pPr>
            <a:r>
              <a:rPr lang="fa-IR" sz="2400" dirty="0">
                <a:solidFill>
                  <a:prstClr val="black"/>
                </a:solidFill>
                <a:cs typeface="B Lotus" panose="00000400000000000000" pitchFamily="2" charset="-78"/>
              </a:rPr>
              <a:t>در تاکی کاردی مادر علاوه بر مسایل قلبی و تنفسی به علل مامایی مانند خونریزی ها و پارگی رحم و توجه خاص شود.</a:t>
            </a:r>
          </a:p>
          <a:p>
            <a:endParaRPr lang="fa-IR" dirty="0"/>
          </a:p>
        </p:txBody>
      </p:sp>
    </p:spTree>
    <p:extLst>
      <p:ext uri="{BB962C8B-B14F-4D97-AF65-F5344CB8AC3E}">
        <p14:creationId xmlns:p14="http://schemas.microsoft.com/office/powerpoint/2010/main" val="41808387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36330"/>
            <a:ext cx="10515600" cy="6053959"/>
          </a:xfrm>
        </p:spPr>
        <p:txBody>
          <a:bodyPr>
            <a:normAutofit fontScale="85000" lnSpcReduction="10000"/>
          </a:bodyPr>
          <a:lstStyle/>
          <a:p>
            <a:pPr marL="0" indent="0" algn="just">
              <a:lnSpc>
                <a:spcPct val="150000"/>
              </a:lnSpc>
              <a:buNone/>
            </a:pPr>
            <a:r>
              <a:rPr lang="fa-IR" sz="1900" dirty="0">
                <a:cs typeface="B Lotus" panose="00000400000000000000" pitchFamily="2" charset="-78"/>
              </a:rPr>
              <a:t>نکته قابل توجه در کنترل عفونت زایمان و پوشینگ حین آن می‌تواند منجر به دفع مدفوع و انتشار ویروس شود که دقت در رعایت شرایط بهداشتی در این زمان مهم است.</a:t>
            </a:r>
          </a:p>
          <a:p>
            <a:pPr marL="0" indent="0" algn="just">
              <a:lnSpc>
                <a:spcPct val="150000"/>
              </a:lnSpc>
              <a:buNone/>
            </a:pPr>
            <a:r>
              <a:rPr lang="fa-IR" sz="1900" dirty="0">
                <a:cs typeface="B Lotus" panose="00000400000000000000" pitchFamily="2" charset="-78"/>
              </a:rPr>
              <a:t>در صورت استفاده از توپهای زایمان در این مادران بدلیل احتمال انتقال ویروس، مراقبت های بهداشتی لحاظ شود.</a:t>
            </a:r>
          </a:p>
          <a:p>
            <a:pPr marL="0" indent="0" algn="just">
              <a:lnSpc>
                <a:spcPct val="150000"/>
              </a:lnSpc>
              <a:buNone/>
            </a:pPr>
            <a:r>
              <a:rPr lang="fa-IR" sz="1900" dirty="0">
                <a:cs typeface="B Lotus" panose="00000400000000000000" pitchFamily="2" charset="-78"/>
              </a:rPr>
              <a:t>با عنایت به آلوده شدن کانول بینی با ماسک صورت به ترشحات تنفسی مادر، جهت انتقال ویروس به تیم درمان، رعایت شرایط استاندارد تماس با این وسایل تاکید شود.</a:t>
            </a:r>
          </a:p>
          <a:p>
            <a:pPr marL="0" indent="0" algn="just">
              <a:lnSpc>
                <a:spcPct val="150000"/>
              </a:lnSpc>
              <a:buNone/>
            </a:pPr>
            <a:r>
              <a:rPr lang="fa-IR" sz="1900" dirty="0">
                <a:cs typeface="B Lotus" panose="00000400000000000000" pitchFamily="2" charset="-78"/>
              </a:rPr>
              <a:t>مدیریت روند زایمان بر اساس دستور عمل های سلامت مادران توصیه می‌شود.</a:t>
            </a:r>
          </a:p>
          <a:p>
            <a:pPr marL="0" indent="0" algn="just">
              <a:lnSpc>
                <a:spcPct val="150000"/>
              </a:lnSpc>
              <a:buNone/>
            </a:pPr>
            <a:r>
              <a:rPr lang="fa-IR" sz="1900" dirty="0">
                <a:cs typeface="B Lotus" panose="00000400000000000000" pitchFamily="2" charset="-78"/>
              </a:rPr>
              <a:t>ذخیره خون بند ناف اگر برنامه ریزی شده بوده، در صورت وجود پروتکل مشخص پیشگیری از انتقال عفونت و محل جداگانه نگهداری در مرکز قابل انجام است.</a:t>
            </a:r>
          </a:p>
          <a:p>
            <a:pPr marL="0" indent="0" algn="just">
              <a:lnSpc>
                <a:spcPct val="150000"/>
              </a:lnSpc>
              <a:buNone/>
            </a:pPr>
            <a:r>
              <a:rPr lang="fa-IR" sz="1900" dirty="0">
                <a:cs typeface="B Lotus" panose="00000400000000000000" pitchFamily="2" charset="-78"/>
              </a:rPr>
              <a:t>تاخیر کلامب بند ناف (۳۰-۶۰ ثانیه ) قابل انجام است، مگر در مواردی که نیاز به احیای نوزاد باشد.</a:t>
            </a:r>
          </a:p>
          <a:p>
            <a:pPr marL="0" indent="0" algn="just">
              <a:lnSpc>
                <a:spcPct val="150000"/>
              </a:lnSpc>
              <a:buNone/>
            </a:pPr>
            <a:r>
              <a:rPr lang="fa-IR" sz="1900" dirty="0">
                <a:cs typeface="B Lotus" panose="00000400000000000000" pitchFamily="2" charset="-78"/>
              </a:rPr>
              <a:t>تماس پوست با پوست در صورت تحمل مادر، با رعایت استانداردهای پوششی و بهداشت دست ها می‌توان توصیه کرد.</a:t>
            </a:r>
          </a:p>
          <a:p>
            <a:pPr marL="0" indent="0" algn="just">
              <a:lnSpc>
                <a:spcPct val="150000"/>
              </a:lnSpc>
              <a:buNone/>
            </a:pPr>
            <a:r>
              <a:rPr lang="fa-IR" sz="1900" dirty="0">
                <a:cs typeface="B Lotus" panose="00000400000000000000" pitchFamily="2" charset="-78"/>
              </a:rPr>
              <a:t>کنترل خونریزی پس از زایمان: مطابق دستور عمل‌های ابلاغی توصیه می‌شود،</a:t>
            </a:r>
          </a:p>
          <a:p>
            <a:pPr algn="just">
              <a:lnSpc>
                <a:spcPct val="150000"/>
              </a:lnSpc>
              <a:buFont typeface="Wingdings" panose="05000000000000000000" pitchFamily="2" charset="2"/>
              <a:buChar char="Ø"/>
            </a:pPr>
            <a:r>
              <a:rPr lang="fa-IR" sz="1800" b="1" dirty="0">
                <a:solidFill>
                  <a:srgbClr val="FF0000"/>
                </a:solidFill>
                <a:cs typeface="B Titr" panose="00000700000000000000" pitchFamily="2" charset="-78"/>
              </a:rPr>
              <a:t>در بیماران کووید ۱۹ در مرحله شدید بحرانی استفاده از ترانس اگزامیک اسید به دلیل اثرات آنتی فیبرینولیتیک آن و افزایش ریسک ترومبوزیس توصیه نمی‌شود.</a:t>
            </a:r>
          </a:p>
          <a:p>
            <a:pPr algn="just">
              <a:lnSpc>
                <a:spcPct val="150000"/>
              </a:lnSpc>
              <a:buFont typeface="Wingdings" panose="05000000000000000000" pitchFamily="2" charset="2"/>
              <a:buChar char="Ø"/>
            </a:pPr>
            <a:r>
              <a:rPr lang="fa-IR" sz="1800" b="1" dirty="0">
                <a:solidFill>
                  <a:srgbClr val="FF0000"/>
                </a:solidFill>
                <a:cs typeface="B Titr" panose="00000700000000000000" pitchFamily="2" charset="-78"/>
              </a:rPr>
              <a:t>در بیماران در مرحله شدید بحرانی استفاده از متیل ارگونوین توصیه نمی‌شود.</a:t>
            </a:r>
          </a:p>
        </p:txBody>
      </p:sp>
    </p:spTree>
    <p:extLst>
      <p:ext uri="{BB962C8B-B14F-4D97-AF65-F5344CB8AC3E}">
        <p14:creationId xmlns:p14="http://schemas.microsoft.com/office/powerpoint/2010/main" val="3227085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1773" y="438259"/>
            <a:ext cx="10515600" cy="5394982"/>
          </a:xfrm>
        </p:spPr>
        <p:txBody>
          <a:bodyPr>
            <a:normAutofit/>
          </a:bodyPr>
          <a:lstStyle/>
          <a:p>
            <a:pPr marL="0" lvl="0" indent="0" algn="just">
              <a:lnSpc>
                <a:spcPct val="150000"/>
              </a:lnSpc>
              <a:buNone/>
            </a:pPr>
            <a:endParaRPr lang="fa-IR" sz="2000" dirty="0">
              <a:solidFill>
                <a:prstClr val="black"/>
              </a:solidFill>
              <a:cs typeface="B Lotus" panose="00000400000000000000" pitchFamily="2" charset="-78"/>
            </a:endParaRPr>
          </a:p>
          <a:p>
            <a:pPr marL="0" lvl="0" indent="0" algn="just">
              <a:lnSpc>
                <a:spcPct val="150000"/>
              </a:lnSpc>
              <a:buNone/>
            </a:pPr>
            <a:r>
              <a:rPr lang="fa-IR" sz="2400" b="1" i="1" dirty="0">
                <a:solidFill>
                  <a:srgbClr val="FF0000"/>
                </a:solidFill>
                <a:effectLst>
                  <a:outerShdw blurRad="38100" dist="38100" dir="2700000" algn="tl">
                    <a:srgbClr val="000000">
                      <a:alpha val="43137"/>
                    </a:srgbClr>
                  </a:outerShdw>
                </a:effectLst>
                <a:cs typeface="B Titr" panose="00000700000000000000" pitchFamily="2" charset="-78"/>
              </a:rPr>
              <a:t>ختم بارداری بدون اندیکاسیون مامایی یا طبی مشخص و صرفا بدلیل ابتلا به کووید-19، نه تنها باعث بهتر شدن پیش آگهی بیماری نمی‌شود که حتی در موارد با تشدید شرایط طوفان سیتوکینی منجر به عواقب غیرقابل جبران در مادر می‌شود.</a:t>
            </a:r>
          </a:p>
          <a:p>
            <a:pPr marL="0" lvl="0" indent="0" algn="just">
              <a:lnSpc>
                <a:spcPct val="150000"/>
              </a:lnSpc>
              <a:buNone/>
            </a:pPr>
            <a:endParaRPr lang="fa-IR" sz="2400" b="1" i="1" dirty="0">
              <a:solidFill>
                <a:srgbClr val="FF0000"/>
              </a:solidFill>
              <a:effectLst>
                <a:outerShdw blurRad="38100" dist="38100" dir="2700000" algn="tl">
                  <a:srgbClr val="000000">
                    <a:alpha val="43137"/>
                  </a:srgbClr>
                </a:outerShdw>
              </a:effectLst>
              <a:cs typeface="B Titr" panose="00000700000000000000" pitchFamily="2" charset="-78"/>
            </a:endParaRPr>
          </a:p>
          <a:p>
            <a:pPr marL="0" lvl="0" indent="0" algn="ctr">
              <a:lnSpc>
                <a:spcPct val="150000"/>
              </a:lnSpc>
              <a:buNone/>
            </a:pPr>
            <a:r>
              <a:rPr lang="fa-IR" sz="2400" u="sng" dirty="0">
                <a:solidFill>
                  <a:schemeClr val="accent2">
                    <a:lumMod val="50000"/>
                  </a:schemeClr>
                </a:solidFill>
                <a:cs typeface="B Lotus" panose="00000400000000000000" pitchFamily="2" charset="-78"/>
              </a:rPr>
              <a:t> </a:t>
            </a:r>
            <a:r>
              <a:rPr lang="fa-IR" sz="2400" u="sng" dirty="0">
                <a:solidFill>
                  <a:schemeClr val="accent2">
                    <a:lumMod val="50000"/>
                  </a:schemeClr>
                </a:solidFill>
                <a:cs typeface="B Titr" panose="00000700000000000000" pitchFamily="2" charset="-78"/>
              </a:rPr>
              <a:t>لذا تصمیم‌گیری برای ختم بارداری با لحاظ شرایط تنفسی مادر و کنترل عوارض مداخلاقات جراحی قبل و حین ختم بارداری و پس از زایمان در تیم چند تخصصی صورت گیرد.</a:t>
            </a:r>
          </a:p>
          <a:p>
            <a:endParaRPr lang="fa-IR" dirty="0"/>
          </a:p>
        </p:txBody>
      </p:sp>
    </p:spTree>
    <p:extLst>
      <p:ext uri="{BB962C8B-B14F-4D97-AF65-F5344CB8AC3E}">
        <p14:creationId xmlns:p14="http://schemas.microsoft.com/office/powerpoint/2010/main" val="20426711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8528" y="885081"/>
            <a:ext cx="10515600" cy="5230238"/>
          </a:xfrm>
        </p:spPr>
        <p:txBody>
          <a:bodyPr>
            <a:noAutofit/>
          </a:bodyPr>
          <a:lstStyle/>
          <a:p>
            <a:pPr marL="0" indent="0" algn="just">
              <a:lnSpc>
                <a:spcPct val="150000"/>
              </a:lnSpc>
              <a:buNone/>
            </a:pPr>
            <a:r>
              <a:rPr lang="fa-IR" sz="2400" b="1" dirty="0">
                <a:solidFill>
                  <a:srgbClr val="FF0000"/>
                </a:solidFill>
                <a:cs typeface="B Titr" panose="00000700000000000000" pitchFamily="2" charset="-78"/>
              </a:rPr>
              <a:t>مراقبت پس از زایمان:</a:t>
            </a:r>
          </a:p>
          <a:p>
            <a:pPr algn="just">
              <a:lnSpc>
                <a:spcPct val="150000"/>
              </a:lnSpc>
              <a:buFont typeface="Wingdings" panose="05000000000000000000" pitchFamily="2" charset="2"/>
              <a:buChar char="ü"/>
            </a:pPr>
            <a:r>
              <a:rPr lang="fa-IR" sz="2000" b="1" dirty="0">
                <a:cs typeface="B Lotus" panose="00000400000000000000" pitchFamily="2" charset="-78"/>
              </a:rPr>
              <a:t>مادران مشکوک/قطعی بیماری کووید ۱۹: </a:t>
            </a:r>
            <a:r>
              <a:rPr lang="fa-IR" sz="2000" dirty="0">
                <a:cs typeface="B Lotus" panose="00000400000000000000" pitchFamily="2" charset="-78"/>
              </a:rPr>
              <a:t>می بایست از سایر مادران جدا سازی شده و مراقبت‌های مطابق دستورات زیر ادامه دهند.</a:t>
            </a:r>
          </a:p>
          <a:p>
            <a:pPr algn="just">
              <a:lnSpc>
                <a:spcPct val="150000"/>
              </a:lnSpc>
              <a:buFont typeface="Wingdings" panose="05000000000000000000" pitchFamily="2" charset="2"/>
              <a:buChar char="ü"/>
            </a:pPr>
            <a:r>
              <a:rPr lang="fa-IR" sz="2000" b="1" dirty="0">
                <a:cs typeface="B Lotus" panose="00000400000000000000" pitchFamily="2" charset="-78"/>
              </a:rPr>
              <a:t>مادران مشکوک/قطعی بدون علامت: </a:t>
            </a:r>
            <a:r>
              <a:rPr lang="fa-IR" sz="2000" dirty="0">
                <a:cs typeface="B Lotus" panose="00000400000000000000" pitchFamily="2" charset="-78"/>
              </a:rPr>
              <a:t>مراقبتهای روتین پس از زایمان را دریافت نمایند.</a:t>
            </a:r>
          </a:p>
          <a:p>
            <a:pPr algn="just">
              <a:lnSpc>
                <a:spcPct val="150000"/>
              </a:lnSpc>
              <a:buFont typeface="Wingdings" panose="05000000000000000000" pitchFamily="2" charset="2"/>
              <a:buChar char="ü"/>
            </a:pPr>
            <a:r>
              <a:rPr lang="fa-IR" sz="2000" b="1" dirty="0">
                <a:cs typeface="B Lotus" panose="00000400000000000000" pitchFamily="2" charset="-78"/>
              </a:rPr>
              <a:t>مادران مشکوک/قطعی در مرحله خفیف بیماری: </a:t>
            </a:r>
            <a:r>
              <a:rPr lang="fa-IR" sz="2000" dirty="0">
                <a:cs typeface="B Lotus" panose="00000400000000000000" pitchFamily="2" charset="-78"/>
              </a:rPr>
              <a:t>چک علائم حیاتی، مایعات مصرفی و دفعی و ثبت آن هر ۴ ساعت تا ۲۴ ساعت پس از زایمان طبیعی و تا ۴۸ ساعت پس از سزارین لازم است</a:t>
            </a:r>
          </a:p>
          <a:p>
            <a:pPr algn="just">
              <a:lnSpc>
                <a:spcPct val="150000"/>
              </a:lnSpc>
              <a:buFont typeface="Wingdings" panose="05000000000000000000" pitchFamily="2" charset="2"/>
              <a:buChar char="ü"/>
            </a:pPr>
            <a:r>
              <a:rPr lang="fa-IR" sz="2000" b="1" dirty="0">
                <a:cs typeface="B Lotus" panose="00000400000000000000" pitchFamily="2" charset="-78"/>
              </a:rPr>
              <a:t>بیماران با بیماری متوسط: </a:t>
            </a:r>
            <a:r>
              <a:rPr lang="fa-IR" sz="2000" dirty="0">
                <a:cs typeface="B Lotus" panose="00000400000000000000" pitchFamily="2" charset="-78"/>
              </a:rPr>
              <a:t>پالي اکسیمتری مداوم در ۲۴ ساعت اول زایمان با تا بهبود علائم و نشانه ها </a:t>
            </a:r>
            <a:r>
              <a:rPr lang="fa-IR" sz="2000" b="1" u="sng" dirty="0">
                <a:cs typeface="B Lotus" panose="00000400000000000000" pitchFamily="2" charset="-78"/>
              </a:rPr>
              <a:t>هر کدام طولانی‌تر باشد</a:t>
            </a:r>
            <a:r>
              <a:rPr lang="fa-IR" sz="2000" dirty="0">
                <a:cs typeface="B Lotus" panose="00000400000000000000" pitchFamily="2" charset="-78"/>
              </a:rPr>
              <a:t> توصیه می‌شود.</a:t>
            </a:r>
          </a:p>
          <a:p>
            <a:pPr marL="0" indent="0" algn="just">
              <a:lnSpc>
                <a:spcPct val="150000"/>
              </a:lnSpc>
              <a:buNone/>
            </a:pPr>
            <a:r>
              <a:rPr lang="fa-IR" sz="2000" dirty="0">
                <a:cs typeface="B Lotus" panose="00000400000000000000" pitchFamily="2" charset="-78"/>
              </a:rPr>
              <a:t>در صورت لزوم بر اساس شرایط بیمار آزمایشات خاص و بررسی‌های رادیولوژیک انجام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21754425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86860"/>
            <a:ext cx="10515600" cy="538765"/>
          </a:xfrm>
        </p:spPr>
        <p:txBody>
          <a:bodyPr>
            <a:noAutofit/>
          </a:bodyPr>
          <a:lstStyle/>
          <a:p>
            <a:pPr lvl="0">
              <a:lnSpc>
                <a:spcPct val="150000"/>
              </a:lnSpc>
              <a:spcBef>
                <a:spcPts val="1000"/>
              </a:spcBef>
            </a:pPr>
            <a:r>
              <a:rPr lang="fa-IR" sz="2800" b="1" dirty="0">
                <a:solidFill>
                  <a:srgbClr val="FF0000"/>
                </a:solidFill>
                <a:latin typeface="Calibri" panose="020F0502020204030204"/>
                <a:ea typeface="+mn-ea"/>
                <a:cs typeface="B Titr" panose="00000700000000000000" pitchFamily="2" charset="-78"/>
              </a:rPr>
              <a:t>مراقبت پس از زایمان:</a:t>
            </a:r>
            <a:br>
              <a:rPr lang="fa-IR" sz="2800" b="1" dirty="0">
                <a:solidFill>
                  <a:srgbClr val="FF0000"/>
                </a:solidFill>
                <a:latin typeface="Calibri" panose="020F0502020204030204"/>
                <a:ea typeface="+mn-ea"/>
                <a:cs typeface="B Titr" panose="00000700000000000000" pitchFamily="2" charset="-78"/>
              </a:rPr>
            </a:br>
            <a:endParaRPr lang="fa-IR" sz="4800" dirty="0"/>
          </a:p>
        </p:txBody>
      </p:sp>
      <p:sp>
        <p:nvSpPr>
          <p:cNvPr id="3" name="Content Placeholder 2"/>
          <p:cNvSpPr>
            <a:spLocks noGrp="1"/>
          </p:cNvSpPr>
          <p:nvPr>
            <p:ph idx="1"/>
          </p:nvPr>
        </p:nvSpPr>
        <p:spPr>
          <a:xfrm>
            <a:off x="838200" y="1436742"/>
            <a:ext cx="10515600" cy="4351338"/>
          </a:xfrm>
        </p:spPr>
        <p:txBody>
          <a:bodyPr>
            <a:normAutofit fontScale="92500" lnSpcReduction="20000"/>
          </a:bodyPr>
          <a:lstStyle/>
          <a:p>
            <a:pPr lvl="0" algn="just">
              <a:lnSpc>
                <a:spcPct val="150000"/>
              </a:lnSpc>
              <a:buFont typeface="Wingdings" panose="05000000000000000000" pitchFamily="2" charset="2"/>
              <a:buChar char="ü"/>
            </a:pPr>
            <a:r>
              <a:rPr lang="fa-IR" sz="1800" b="1" dirty="0">
                <a:solidFill>
                  <a:prstClr val="black"/>
                </a:solidFill>
                <a:cs typeface="B Lotus" panose="00000400000000000000" pitchFamily="2" charset="-78"/>
              </a:rPr>
              <a:t>بیماری شدید بحرانی:</a:t>
            </a:r>
          </a:p>
          <a:p>
            <a:pPr marL="0" lvl="0" indent="0" algn="just">
              <a:lnSpc>
                <a:spcPct val="150000"/>
              </a:lnSpc>
              <a:buNone/>
            </a:pPr>
            <a:r>
              <a:rPr lang="fa-IR" sz="1800" dirty="0">
                <a:solidFill>
                  <a:prstClr val="black"/>
                </a:solidFill>
                <a:cs typeface="B Lotus" panose="00000400000000000000" pitchFamily="2" charset="-78"/>
              </a:rPr>
              <a:t>- مانیتورینگ دقیق در بخش های مراقبت ویژه و انجام بررسی‌های آزمایشگاهی / رادیولوژیک بر اساس شرایط مادر لازم است. در ساعت اول هر ۱۵ دقیقه یکبار پس هر نیم ساعت تا دو ساعت و در ادامه هر یک ساعت تا سه ساعت و ادامه مراقبت بر اساس شرایط مادر تصمیم‌گیری شود. مراقبت‌ها توسط ماما انجام شود</a:t>
            </a:r>
          </a:p>
          <a:p>
            <a:pPr marL="0" lvl="0" indent="0" algn="just">
              <a:lnSpc>
                <a:spcPct val="150000"/>
              </a:lnSpc>
              <a:buNone/>
            </a:pPr>
            <a:r>
              <a:rPr lang="fa-IR" sz="1800" dirty="0">
                <a:solidFill>
                  <a:prstClr val="black"/>
                </a:solidFill>
                <a:cs typeface="B Lotus" panose="00000400000000000000" pitchFamily="2" charset="-78"/>
              </a:rPr>
              <a:t>- لازم است بلافاصله پس از زایمان تیم مدیریت تخصصی چند رشته ای و به منظور تعیین تکلیف ادامه درمان و مراقبتها تشکیل شود. </a:t>
            </a:r>
            <a:r>
              <a:rPr lang="fa-IR" sz="1800" u="sng" dirty="0">
                <a:solidFill>
                  <a:prstClr val="black"/>
                </a:solidFill>
                <a:cs typeface="B Lotus" panose="00000400000000000000" pitchFamily="2" charset="-78"/>
              </a:rPr>
              <a:t>مادر توسط متخصص زنان مسئول تا زمان تشکیل تیم فوق حداقل ساعتی یک بار ویزیت شود.</a:t>
            </a:r>
            <a:r>
              <a:rPr lang="fa-IR" sz="1800" dirty="0">
                <a:solidFill>
                  <a:prstClr val="black"/>
                </a:solidFill>
                <a:cs typeface="B Lotus" panose="00000400000000000000" pitchFamily="2" charset="-78"/>
              </a:rPr>
              <a:t> تواتر ویزیت‌های بعدی گروه‌های تخصصی بر اساس شرایط مادر و تصمیم تیم چند تخصصی مدیریت بحران خواهد بود.</a:t>
            </a:r>
          </a:p>
          <a:p>
            <a:pPr marL="0" lvl="0" indent="0" algn="just">
              <a:lnSpc>
                <a:spcPct val="150000"/>
              </a:lnSpc>
              <a:buNone/>
            </a:pPr>
            <a:r>
              <a:rPr lang="fa-IR" sz="1800" b="1" u="sng" dirty="0">
                <a:solidFill>
                  <a:prstClr val="black"/>
                </a:solidFill>
                <a:cs typeface="B Lotus" panose="00000400000000000000" pitchFamily="2" charset="-78"/>
              </a:rPr>
              <a:t>نکته: در مادران پس از زایمان در موارد هیپوکسمی و یا تنگی نفس، تشخیص افتراقی شامل کووید ۱۹ شدید، سپسیس آنفلونزا، کاردیومیوپاتی و آمبولی ریوی می‌باشد.</a:t>
            </a:r>
          </a:p>
          <a:p>
            <a:pPr marL="0" lvl="0" indent="0" algn="just">
              <a:lnSpc>
                <a:spcPct val="150000"/>
              </a:lnSpc>
              <a:buNone/>
            </a:pPr>
            <a:r>
              <a:rPr lang="fa-IR" sz="1800" b="1" u="sng" dirty="0">
                <a:solidFill>
                  <a:prstClr val="black"/>
                </a:solidFill>
                <a:cs typeface="B Lotus" panose="00000400000000000000" pitchFamily="2" charset="-78"/>
              </a:rPr>
              <a:t>نکته: در هر مادر باردار در هر مرحله ای از زایمان که تاکنون بررسی از نظر کووید نشده است یا تست قبلی منفی بوده است. در صورت شروع جديد علایم بیماری حتما تست بیماری کووید انجام شود.</a:t>
            </a:r>
          </a:p>
          <a:p>
            <a:endParaRPr lang="fa-IR" dirty="0"/>
          </a:p>
        </p:txBody>
      </p:sp>
    </p:spTree>
    <p:extLst>
      <p:ext uri="{BB962C8B-B14F-4D97-AF65-F5344CB8AC3E}">
        <p14:creationId xmlns:p14="http://schemas.microsoft.com/office/powerpoint/2010/main" val="36611860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8710" y="472193"/>
            <a:ext cx="10515600" cy="5855035"/>
          </a:xfrm>
        </p:spPr>
        <p:txBody>
          <a:bodyPr>
            <a:normAutofit lnSpcReduction="10000"/>
          </a:bodyPr>
          <a:lstStyle/>
          <a:p>
            <a:pPr marL="0" indent="0" algn="just">
              <a:lnSpc>
                <a:spcPct val="150000"/>
              </a:lnSpc>
              <a:buNone/>
            </a:pPr>
            <a:r>
              <a:rPr lang="fa-IR" sz="2400" b="1" dirty="0">
                <a:solidFill>
                  <a:srgbClr val="FF0000"/>
                </a:solidFill>
                <a:cs typeface="B Titr" panose="00000700000000000000" pitchFamily="2" charset="-78"/>
              </a:rPr>
              <a:t>اندیکاسیونهای درخواست مشاوره قلب در مادران مبتلا یا مشکوک به کووید - ۱۹</a:t>
            </a:r>
            <a:endParaRPr lang="fa-IR" sz="2400" dirty="0">
              <a:solidFill>
                <a:srgbClr val="FF0000"/>
              </a:solidFill>
              <a:cs typeface="B Titr" panose="00000700000000000000" pitchFamily="2" charset="-78"/>
            </a:endParaRPr>
          </a:p>
          <a:p>
            <a:pPr marL="0" indent="0" algn="just">
              <a:lnSpc>
                <a:spcPct val="150000"/>
              </a:lnSpc>
              <a:buNone/>
            </a:pPr>
            <a:r>
              <a:rPr lang="fa-IR" sz="1700" dirty="0">
                <a:cs typeface="B Lotus" panose="00000400000000000000" pitchFamily="2" charset="-78"/>
              </a:rPr>
              <a:t>1- وجود سابقه با ابتلای کنونی به هر بیماری قلبی مثلا سابقه اختلالات دریچه ای، بیماری‌های مادرزادی، کاردیومیوپاتی، سابقه جراحی‌ها با اقدامات مداخله‌ای قلبی، بیماری‌های ایسکمی قلب و غیره</a:t>
            </a:r>
          </a:p>
          <a:p>
            <a:pPr marL="0" indent="0" algn="just">
              <a:lnSpc>
                <a:spcPct val="150000"/>
              </a:lnSpc>
              <a:buNone/>
            </a:pPr>
            <a:r>
              <a:rPr lang="fa-IR" sz="1700" dirty="0">
                <a:cs typeface="B Lotus" panose="00000400000000000000" pitchFamily="2" charset="-78"/>
              </a:rPr>
              <a:t>٢- وجود هر ریسک فاکتور مستعد کننده بیماری قلبی مانند دیابت، سابقه فشار خون بالا، استعمال دخانیات، چاقی (با معیار شاخص توده بدنی بیشتر یا مساوی ۲۰) و بارداری دو یا چند قلویی ، پره اکلامپسی و کلیه‌ی بیمارانی که اساسا با توجه به پروتکل کشوری حاملگی و قلب نیاز به مشاوره داشته‌اند.</a:t>
            </a:r>
          </a:p>
          <a:p>
            <a:pPr marL="0" indent="0" algn="just">
              <a:lnSpc>
                <a:spcPct val="150000"/>
              </a:lnSpc>
              <a:buNone/>
            </a:pPr>
            <a:r>
              <a:rPr lang="fa-IR" sz="1700" dirty="0">
                <a:cs typeface="B Lotus" panose="00000400000000000000" pitchFamily="2" charset="-78"/>
              </a:rPr>
              <a:t>٣- افزایش پیشرونده سطح تروپوتین به بیشتر از ۲ برابر پایه با ۹۹ % پرسانتایل در طی ۴۸ ساعت از زمان بستری</a:t>
            </a:r>
          </a:p>
          <a:p>
            <a:pPr marL="0" indent="0" algn="just">
              <a:lnSpc>
                <a:spcPct val="150000"/>
              </a:lnSpc>
              <a:buNone/>
            </a:pPr>
            <a:r>
              <a:rPr lang="fa-IR" sz="1700" b="1" dirty="0">
                <a:cs typeface="B Lotus" panose="00000400000000000000" pitchFamily="2" charset="-78"/>
              </a:rPr>
              <a:t>نکته : </a:t>
            </a:r>
            <a:r>
              <a:rPr lang="fa-IR" sz="1700" dirty="0">
                <a:cs typeface="B Lotus" panose="00000400000000000000" pitchFamily="2" charset="-78"/>
              </a:rPr>
              <a:t>در بیماران مشکوک یا مبتلا به کووید-۱۹ در صورت بارداری در بدو بستری باید تروپونین اندازه گیری شود</a:t>
            </a:r>
          </a:p>
          <a:p>
            <a:pPr marL="0" indent="0" algn="just">
              <a:lnSpc>
                <a:spcPct val="150000"/>
              </a:lnSpc>
              <a:buNone/>
            </a:pPr>
            <a:r>
              <a:rPr lang="fa-IR" sz="1700" dirty="0">
                <a:cs typeface="B Lotus" panose="00000400000000000000" pitchFamily="2" charset="-78"/>
              </a:rPr>
              <a:t>۴- پیکی با بیشتر از شواهد زیر در بررسی </a:t>
            </a:r>
            <a:r>
              <a:rPr lang="en-US" sz="1700" dirty="0">
                <a:cs typeface="B Lotus" panose="00000400000000000000" pitchFamily="2" charset="-78"/>
              </a:rPr>
              <a:t> CT scan </a:t>
            </a:r>
            <a:r>
              <a:rPr lang="fa-IR" sz="1700" dirty="0">
                <a:cs typeface="B Lotus" panose="00000400000000000000" pitchFamily="2" charset="-78"/>
              </a:rPr>
              <a:t>قفسه سینه و یا </a:t>
            </a:r>
            <a:r>
              <a:rPr lang="en-US" sz="1700" dirty="0">
                <a:cs typeface="B Lotus" panose="00000400000000000000" pitchFamily="2" charset="-78"/>
              </a:rPr>
              <a:t>Chest-</a:t>
            </a:r>
            <a:r>
              <a:rPr lang="en-US" sz="1700" dirty="0" err="1">
                <a:cs typeface="B Lotus" panose="00000400000000000000" pitchFamily="2" charset="-78"/>
              </a:rPr>
              <a:t>Xray</a:t>
            </a:r>
            <a:endParaRPr lang="en-US" sz="1700" dirty="0">
              <a:cs typeface="B Lotus" panose="00000400000000000000" pitchFamily="2" charset="-78"/>
            </a:endParaRPr>
          </a:p>
          <a:p>
            <a:pPr algn="just">
              <a:lnSpc>
                <a:spcPct val="150000"/>
              </a:lnSpc>
              <a:buFont typeface="Wingdings" panose="05000000000000000000" pitchFamily="2" charset="2"/>
              <a:buChar char="ü"/>
            </a:pPr>
            <a:r>
              <a:rPr lang="fa-IR" sz="1700" dirty="0">
                <a:cs typeface="B Lotus" panose="00000400000000000000" pitchFamily="2" charset="-78"/>
              </a:rPr>
              <a:t>مایع پریکارد بیشتر از حد خفیف</a:t>
            </a:r>
          </a:p>
          <a:p>
            <a:pPr algn="just">
              <a:lnSpc>
                <a:spcPct val="150000"/>
              </a:lnSpc>
              <a:buFont typeface="Wingdings" panose="05000000000000000000" pitchFamily="2" charset="2"/>
              <a:buChar char="ü"/>
            </a:pPr>
            <a:r>
              <a:rPr lang="fa-IR" sz="1700" dirty="0">
                <a:cs typeface="B Lotus" panose="00000400000000000000" pitchFamily="2" charset="-78"/>
              </a:rPr>
              <a:t>به وجود مایع پلور / درگیری پاراکاردیاک یا سنترال که نسبت به درگیری پریفرال با ساب پلورال ، </a:t>
            </a:r>
            <a:r>
              <a:rPr lang="en-US" sz="1700" dirty="0">
                <a:cs typeface="B Lotus" panose="00000400000000000000" pitchFamily="2" charset="-78"/>
              </a:rPr>
              <a:t> dominant </a:t>
            </a:r>
            <a:r>
              <a:rPr lang="fa-IR" sz="1700" dirty="0">
                <a:cs typeface="B Lotus" panose="00000400000000000000" pitchFamily="2" charset="-78"/>
              </a:rPr>
              <a:t>باشد (قبل از ایجاد فاز </a:t>
            </a:r>
            <a:r>
              <a:rPr lang="en-US" sz="1700" dirty="0">
                <a:cs typeface="B Lotus" panose="00000400000000000000" pitchFamily="2" charset="-78"/>
              </a:rPr>
              <a:t>ARDS</a:t>
            </a:r>
            <a:r>
              <a:rPr lang="fa-IR" sz="1700" dirty="0">
                <a:cs typeface="B Lotus" panose="00000400000000000000" pitchFamily="2" charset="-78"/>
              </a:rPr>
              <a:t>)</a:t>
            </a:r>
          </a:p>
          <a:p>
            <a:pPr algn="just">
              <a:lnSpc>
                <a:spcPct val="150000"/>
              </a:lnSpc>
              <a:buFont typeface="Wingdings" panose="05000000000000000000" pitchFamily="2" charset="2"/>
              <a:buChar char="ü"/>
            </a:pPr>
            <a:r>
              <a:rPr lang="fa-IR" sz="1700" dirty="0">
                <a:cs typeface="B Lotus" panose="00000400000000000000" pitchFamily="2" charset="-78"/>
              </a:rPr>
              <a:t>وجود کلسیفیکاسیون دریچه، کرونر و یا پریکارد</a:t>
            </a:r>
          </a:p>
          <a:p>
            <a:pPr algn="just">
              <a:lnSpc>
                <a:spcPct val="150000"/>
              </a:lnSpc>
              <a:buFont typeface="Wingdings" panose="05000000000000000000" pitchFamily="2" charset="2"/>
              <a:buChar char="ü"/>
            </a:pPr>
            <a:r>
              <a:rPr lang="fa-IR" sz="1700" dirty="0">
                <a:cs typeface="B Lotus" panose="00000400000000000000" pitchFamily="2" charset="-78"/>
              </a:rPr>
              <a:t>کاردیومگالی واضح در </a:t>
            </a:r>
            <a:r>
              <a:rPr lang="en-US" sz="1700" dirty="0">
                <a:cs typeface="B Lotus" panose="00000400000000000000" pitchFamily="2" charset="-78"/>
              </a:rPr>
              <a:t> CT scan </a:t>
            </a:r>
            <a:r>
              <a:rPr lang="fa-IR" sz="1700" dirty="0">
                <a:cs typeface="B Lotus" panose="00000400000000000000" pitchFamily="2" charset="-78"/>
              </a:rPr>
              <a:t>قفسه سینه با کاردیومگالی نامتناسب (</a:t>
            </a:r>
            <a:r>
              <a:rPr lang="en-US" sz="1700" dirty="0">
                <a:cs typeface="B Lotus" panose="00000400000000000000" pitchFamily="2" charset="-78"/>
              </a:rPr>
              <a:t>disproportionate</a:t>
            </a:r>
            <a:r>
              <a:rPr lang="fa-IR" sz="1700" dirty="0">
                <a:cs typeface="B Lotus" panose="00000400000000000000" pitchFamily="2" charset="-78"/>
              </a:rPr>
              <a:t>)</a:t>
            </a:r>
            <a:r>
              <a:rPr lang="en-US" sz="1700" dirty="0">
                <a:cs typeface="B Lotus" panose="00000400000000000000" pitchFamily="2" charset="-78"/>
              </a:rPr>
              <a:t> </a:t>
            </a:r>
            <a:r>
              <a:rPr lang="fa-IR" sz="1700" dirty="0">
                <a:cs typeface="B Lotus" panose="00000400000000000000" pitchFamily="2" charset="-78"/>
              </a:rPr>
              <a:t>با بارداری در </a:t>
            </a:r>
            <a:r>
              <a:rPr lang="en-US" sz="1700" dirty="0">
                <a:cs typeface="B Lotus" panose="00000400000000000000" pitchFamily="2" charset="-78"/>
              </a:rPr>
              <a:t>Chest-</a:t>
            </a:r>
            <a:r>
              <a:rPr lang="en-US" sz="1700" dirty="0" err="1">
                <a:cs typeface="B Lotus" panose="00000400000000000000" pitchFamily="2" charset="-78"/>
              </a:rPr>
              <a:t>xray</a:t>
            </a:r>
            <a:endParaRPr lang="en-US" sz="1700" dirty="0">
              <a:cs typeface="B Lotus" panose="00000400000000000000" pitchFamily="2" charset="-78"/>
            </a:endParaRPr>
          </a:p>
        </p:txBody>
      </p:sp>
    </p:spTree>
    <p:extLst>
      <p:ext uri="{BB962C8B-B14F-4D97-AF65-F5344CB8AC3E}">
        <p14:creationId xmlns:p14="http://schemas.microsoft.com/office/powerpoint/2010/main" val="34035262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71525"/>
            <a:ext cx="10515600" cy="5892034"/>
          </a:xfrm>
        </p:spPr>
        <p:txBody>
          <a:bodyPr>
            <a:normAutofit fontScale="47500" lnSpcReduction="20000"/>
          </a:bodyPr>
          <a:lstStyle/>
          <a:p>
            <a:pPr marL="0" indent="0" algn="just">
              <a:lnSpc>
                <a:spcPct val="150000"/>
              </a:lnSpc>
              <a:buNone/>
            </a:pPr>
            <a:r>
              <a:rPr lang="fa-IR" sz="3100" dirty="0">
                <a:cs typeface="B Lotus" panose="00000400000000000000" pitchFamily="2" charset="-78"/>
              </a:rPr>
              <a:t>۵- وجود تغییرات واضح در نوار قلب طی روزهای مختلف با وجود هر یک از مورد زیر:</a:t>
            </a:r>
          </a:p>
          <a:p>
            <a:pPr marL="0" indent="0" algn="just" rtl="0">
              <a:lnSpc>
                <a:spcPct val="120000"/>
              </a:lnSpc>
              <a:buNone/>
            </a:pPr>
            <a:r>
              <a:rPr lang="en-US" sz="3400" b="1" dirty="0">
                <a:solidFill>
                  <a:srgbClr val="FF0000"/>
                </a:solidFill>
                <a:effectLst>
                  <a:outerShdw blurRad="38100" dist="38100" dir="2700000" algn="tl">
                    <a:srgbClr val="000000">
                      <a:alpha val="43137"/>
                    </a:srgbClr>
                  </a:outerShdw>
                </a:effectLst>
                <a:cs typeface="B Lotus" panose="00000400000000000000" pitchFamily="2" charset="-78"/>
              </a:rPr>
              <a:t>a. Sustained supra ventricular or ventricular arrhythmia</a:t>
            </a:r>
          </a:p>
          <a:p>
            <a:pPr marL="0" indent="0" algn="just" rtl="0">
              <a:lnSpc>
                <a:spcPct val="120000"/>
              </a:lnSpc>
              <a:buNone/>
            </a:pPr>
            <a:r>
              <a:rPr lang="en-US" sz="3400" b="1" dirty="0">
                <a:solidFill>
                  <a:srgbClr val="FF0000"/>
                </a:solidFill>
                <a:effectLst>
                  <a:outerShdw blurRad="38100" dist="38100" dir="2700000" algn="tl">
                    <a:srgbClr val="000000">
                      <a:alpha val="43137"/>
                    </a:srgbClr>
                  </a:outerShdw>
                </a:effectLst>
                <a:cs typeface="B Lotus" panose="00000400000000000000" pitchFamily="2" charset="-78"/>
              </a:rPr>
              <a:t>b. AV block</a:t>
            </a:r>
          </a:p>
          <a:p>
            <a:pPr marL="0" indent="0" algn="just" rtl="0">
              <a:lnSpc>
                <a:spcPct val="120000"/>
              </a:lnSpc>
              <a:buNone/>
            </a:pPr>
            <a:r>
              <a:rPr lang="en-US" sz="3400" b="1" dirty="0">
                <a:solidFill>
                  <a:srgbClr val="FF0000"/>
                </a:solidFill>
                <a:effectLst>
                  <a:outerShdw blurRad="38100" dist="38100" dir="2700000" algn="tl">
                    <a:srgbClr val="000000">
                      <a:alpha val="43137"/>
                    </a:srgbClr>
                  </a:outerShdw>
                </a:effectLst>
                <a:cs typeface="B Lotus" panose="00000400000000000000" pitchFamily="2" charset="-78"/>
              </a:rPr>
              <a:t>c. Significant ST-T changes</a:t>
            </a:r>
          </a:p>
          <a:p>
            <a:pPr marL="0" indent="0" algn="just" rtl="0">
              <a:lnSpc>
                <a:spcPct val="120000"/>
              </a:lnSpc>
              <a:buNone/>
            </a:pPr>
            <a:r>
              <a:rPr lang="en-US" sz="3400" b="1" dirty="0">
                <a:solidFill>
                  <a:srgbClr val="FF0000"/>
                </a:solidFill>
                <a:effectLst>
                  <a:outerShdw blurRad="38100" dist="38100" dir="2700000" algn="tl">
                    <a:srgbClr val="000000">
                      <a:alpha val="43137"/>
                    </a:srgbClr>
                  </a:outerShdw>
                </a:effectLst>
                <a:cs typeface="B Lotus" panose="00000400000000000000" pitchFamily="2" charset="-78"/>
              </a:rPr>
              <a:t>d. Prolonged QT</a:t>
            </a:r>
          </a:p>
          <a:p>
            <a:pPr marL="0" indent="0" algn="just">
              <a:lnSpc>
                <a:spcPct val="120000"/>
              </a:lnSpc>
              <a:buNone/>
            </a:pPr>
            <a:r>
              <a:rPr lang="fa-IR" sz="3100" dirty="0">
                <a:cs typeface="B Lotus" panose="00000400000000000000" pitchFamily="2" charset="-78"/>
              </a:rPr>
              <a:t>۶- وجود سوفل قلبی پاتولوژیک در سمع قلب یا هر گونه تغییر در سمع قلب در مقایسه با یافته‌های اولیه</a:t>
            </a:r>
          </a:p>
          <a:p>
            <a:pPr marL="0" indent="0" algn="just">
              <a:lnSpc>
                <a:spcPct val="120000"/>
              </a:lnSpc>
              <a:buNone/>
            </a:pPr>
            <a:r>
              <a:rPr lang="fa-IR" sz="3100" dirty="0">
                <a:cs typeface="B Lotus" panose="00000400000000000000" pitchFamily="2" charset="-78"/>
              </a:rPr>
              <a:t>۷- افزایش ضربان قلب (بیشتر از ۱۲۰ ضربه در دقیقه) یا کاهش ضربان قلب (کمتر از ۶۰ ضربه در دقیقه)</a:t>
            </a:r>
          </a:p>
          <a:p>
            <a:pPr marL="0" indent="0" algn="just">
              <a:lnSpc>
                <a:spcPct val="120000"/>
              </a:lnSpc>
              <a:buNone/>
            </a:pPr>
            <a:r>
              <a:rPr lang="fa-IR" sz="3100" dirty="0">
                <a:cs typeface="B Lotus" panose="00000400000000000000" pitchFamily="2" charset="-78"/>
              </a:rPr>
              <a:t>8- کاهش فشار خون با معیارهای زیر:</a:t>
            </a:r>
          </a:p>
          <a:p>
            <a:pPr marL="0" indent="0" algn="just">
              <a:lnSpc>
                <a:spcPct val="120000"/>
              </a:lnSpc>
              <a:buNone/>
            </a:pPr>
            <a:r>
              <a:rPr lang="fa-IR" sz="3100" dirty="0">
                <a:cs typeface="B Lotus" panose="00000400000000000000" pitchFamily="2" charset="-78"/>
              </a:rPr>
              <a:t>	الف- اگر بیمار قبلا مبتلا به پرفشاری خون نبوده است: فشار خون سیستولیک کمتر یا مساوی ۹۰ میلیمتر جیوه که با علائم شوک همراه باشد یا معیار </a:t>
            </a:r>
            <a:r>
              <a:rPr lang="en-US" sz="3100" dirty="0">
                <a:cs typeface="B Lotus" panose="00000400000000000000" pitchFamily="2" charset="-78"/>
              </a:rPr>
              <a:t>MAP </a:t>
            </a:r>
            <a:r>
              <a:rPr lang="fa-IR" sz="3100" dirty="0">
                <a:cs typeface="B Lotus" panose="00000400000000000000" pitchFamily="2" charset="-78"/>
              </a:rPr>
              <a:t> کمتر یا مساوی </a:t>
            </a:r>
            <a:r>
              <a:rPr lang="en-US" sz="3100" dirty="0">
                <a:cs typeface="B Lotus" panose="00000400000000000000" pitchFamily="2" charset="-78"/>
              </a:rPr>
              <a:t>mmHg </a:t>
            </a:r>
            <a:r>
              <a:rPr lang="fa-IR" sz="3100" dirty="0">
                <a:cs typeface="B Lotus" panose="00000400000000000000" pitchFamily="2" charset="-78"/>
              </a:rPr>
              <a:t> ۶۵</a:t>
            </a:r>
          </a:p>
          <a:p>
            <a:pPr marL="0" indent="0" algn="just">
              <a:lnSpc>
                <a:spcPct val="120000"/>
              </a:lnSpc>
              <a:buNone/>
            </a:pPr>
            <a:r>
              <a:rPr lang="fa-IR" sz="3100" dirty="0">
                <a:cs typeface="B Lotus" panose="00000400000000000000" pitchFamily="2" charset="-78"/>
              </a:rPr>
              <a:t>	ب- اگر بیمار قبلا مبتلا به پرفشاری خون بوده است: کاهش بیشتر یا مساوی ۴۰ میلیمتر جیوه در فشار خون سیستولیک نسبت به فشار خون پایه بیمار</a:t>
            </a:r>
          </a:p>
          <a:p>
            <a:pPr marL="0" indent="0" algn="just">
              <a:lnSpc>
                <a:spcPct val="120000"/>
              </a:lnSpc>
              <a:buNone/>
            </a:pPr>
            <a:r>
              <a:rPr lang="fa-IR" sz="3100" dirty="0">
                <a:cs typeface="B Lotus" panose="00000400000000000000" pitchFamily="2" charset="-78"/>
              </a:rPr>
              <a:t>9- تیتر آزمایشگاهی </a:t>
            </a:r>
            <a:r>
              <a:rPr lang="en-US" sz="3100" dirty="0" err="1">
                <a:cs typeface="B Lotus" panose="00000400000000000000" pitchFamily="2" charset="-78"/>
              </a:rPr>
              <a:t>NTproBNP</a:t>
            </a:r>
            <a:r>
              <a:rPr lang="en-US" sz="3100" dirty="0">
                <a:cs typeface="B Lotus" panose="00000400000000000000" pitchFamily="2" charset="-78"/>
              </a:rPr>
              <a:t> </a:t>
            </a:r>
            <a:r>
              <a:rPr lang="fa-IR" sz="3100" dirty="0">
                <a:cs typeface="B Lotus" panose="00000400000000000000" pitchFamily="2" charset="-78"/>
              </a:rPr>
              <a:t> بیشتر از ۴۵۰</a:t>
            </a:r>
          </a:p>
          <a:p>
            <a:pPr marL="0" indent="0" algn="just">
              <a:lnSpc>
                <a:spcPct val="120000"/>
              </a:lnSpc>
              <a:buNone/>
            </a:pPr>
            <a:r>
              <a:rPr lang="fa-IR" sz="3100" dirty="0">
                <a:cs typeface="B Lotus" panose="00000400000000000000" pitchFamily="2" charset="-78"/>
              </a:rPr>
              <a:t>۱۰- بروز آدم جنرالیزه</a:t>
            </a:r>
          </a:p>
          <a:p>
            <a:pPr marL="0" indent="0" algn="just">
              <a:lnSpc>
                <a:spcPct val="120000"/>
              </a:lnSpc>
              <a:buNone/>
            </a:pPr>
            <a:r>
              <a:rPr lang="fa-IR" sz="3100" dirty="0">
                <a:cs typeface="B Lotus" panose="00000400000000000000" pitchFamily="2" charset="-78"/>
              </a:rPr>
              <a:t>۱۱- در صورتی که علایم بیمار با بیماری کووید-۱۹ به تنهایی قابل توجیه نیست</a:t>
            </a:r>
          </a:p>
          <a:p>
            <a:pPr marL="0" indent="0" algn="just">
              <a:lnSpc>
                <a:spcPct val="120000"/>
              </a:lnSpc>
              <a:buNone/>
            </a:pPr>
            <a:r>
              <a:rPr lang="fa-IR" sz="3100" dirty="0">
                <a:cs typeface="B Lotus" panose="00000400000000000000" pitchFamily="2" charset="-78"/>
              </a:rPr>
              <a:t>۱۲- پس از احیای موفق :</a:t>
            </a:r>
          </a:p>
          <a:p>
            <a:pPr marL="0" indent="0" algn="just">
              <a:lnSpc>
                <a:spcPct val="120000"/>
              </a:lnSpc>
              <a:buNone/>
            </a:pPr>
            <a:r>
              <a:rPr lang="fa-IR" sz="3100" dirty="0">
                <a:cs typeface="B Lotus" panose="00000400000000000000" pitchFamily="2" charset="-78"/>
              </a:rPr>
              <a:t>	</a:t>
            </a:r>
            <a:r>
              <a:rPr lang="fa-IR" sz="3100" b="1" dirty="0">
                <a:solidFill>
                  <a:srgbClr val="FF0000"/>
                </a:solidFill>
                <a:effectLst>
                  <a:outerShdw blurRad="38100" dist="38100" dir="2700000" algn="tl">
                    <a:srgbClr val="000000">
                      <a:alpha val="43137"/>
                    </a:srgbClr>
                  </a:outerShdw>
                </a:effectLst>
                <a:cs typeface="B Lotus" panose="00000400000000000000" pitchFamily="2" charset="-78"/>
              </a:rPr>
              <a:t>لازم است در موارد اندیکاسیون مشاوره قلب در سریعترین زمان ممکن و توسط کاردیولوژیست صورت پذیرد</a:t>
            </a:r>
            <a:r>
              <a:rPr lang="fa-IR" sz="3100" dirty="0">
                <a:cs typeface="B Lotus" panose="00000400000000000000" pitchFamily="2" charset="-78"/>
              </a:rPr>
              <a:t>.</a:t>
            </a:r>
          </a:p>
        </p:txBody>
      </p:sp>
    </p:spTree>
    <p:extLst>
      <p:ext uri="{BB962C8B-B14F-4D97-AF65-F5344CB8AC3E}">
        <p14:creationId xmlns:p14="http://schemas.microsoft.com/office/powerpoint/2010/main" val="522016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81025"/>
            <a:ext cx="10515600" cy="5840796"/>
          </a:xfrm>
        </p:spPr>
        <p:txBody>
          <a:bodyPr>
            <a:normAutofit/>
          </a:bodyPr>
          <a:lstStyle/>
          <a:p>
            <a:pPr marL="0" indent="0" algn="just">
              <a:lnSpc>
                <a:spcPct val="150000"/>
              </a:lnSpc>
              <a:buNone/>
            </a:pPr>
            <a:r>
              <a:rPr lang="fa-IR" sz="2400" b="1" dirty="0">
                <a:solidFill>
                  <a:srgbClr val="FF0000"/>
                </a:solidFill>
                <a:effectLst>
                  <a:outerShdw blurRad="38100" dist="38100" dir="2700000" algn="tl">
                    <a:srgbClr val="000000">
                      <a:alpha val="43137"/>
                    </a:srgbClr>
                  </a:outerShdw>
                </a:effectLst>
                <a:cs typeface="B Lotus" panose="00000400000000000000" pitchFamily="2" charset="-78"/>
              </a:rPr>
              <a:t>راهنمای اکسیژن درمانی مادران باردار در بخش های کووید ۱۹</a:t>
            </a:r>
          </a:p>
          <a:p>
            <a:pPr marL="0" indent="0" algn="just">
              <a:lnSpc>
                <a:spcPct val="150000"/>
              </a:lnSpc>
              <a:buNone/>
            </a:pPr>
            <a:r>
              <a:rPr lang="fa-IR" sz="1600" dirty="0">
                <a:cs typeface="B Lotus" panose="00000400000000000000" pitchFamily="2" charset="-78"/>
              </a:rPr>
              <a:t>1- بیمارانی که میزان اشباع اکسیژن شریانی (سچوریشن) ۹۵ درصد یا بیشتر داشته و تاگی پنه یا تنگی نفس ندارند، نیازی به دریافت اکسیژن ندارند (مگر آنکه با تشخیص همکاران زنان و زایمان داخلی با قلب، نیاز به اکسیژن مکمل داشته باشند).</a:t>
            </a:r>
          </a:p>
          <a:p>
            <a:pPr marL="0" indent="0" algn="just">
              <a:lnSpc>
                <a:spcPct val="150000"/>
              </a:lnSpc>
              <a:buNone/>
            </a:pPr>
            <a:r>
              <a:rPr lang="fa-IR" sz="1600" dirty="0">
                <a:cs typeface="B Lotus" panose="00000400000000000000" pitchFamily="2" charset="-78"/>
              </a:rPr>
              <a:t>۲- در بیماران با هیپوکسمی خفیف (سچوریشن ۹۰ تا ۹۴ درصد) از کانول بینی (۳ تا ۶ لیتر در دقیقه) استفاده شود.</a:t>
            </a:r>
          </a:p>
          <a:p>
            <a:pPr marL="0" indent="0" algn="just">
              <a:lnSpc>
                <a:spcPct val="150000"/>
              </a:lnSpc>
              <a:buNone/>
            </a:pPr>
            <a:r>
              <a:rPr lang="fa-IR" sz="1600" dirty="0">
                <a:cs typeface="B Lotus" panose="00000400000000000000" pitchFamily="2" charset="-78"/>
              </a:rPr>
              <a:t>۳- در بیماران با هیپوکسمی متوسط (سچوریشن ۸۵ تا ۸۹ درصد) از ماسک ساده (۶ تا ۱۰ لیتر در دقیقه) استفاده شود.</a:t>
            </a:r>
          </a:p>
          <a:p>
            <a:pPr marL="0" indent="0" algn="just">
              <a:lnSpc>
                <a:spcPct val="150000"/>
              </a:lnSpc>
              <a:buNone/>
            </a:pPr>
            <a:r>
              <a:rPr lang="fa-IR" sz="1600" dirty="0">
                <a:cs typeface="B Lotus" panose="00000400000000000000" pitchFamily="2" charset="-78"/>
              </a:rPr>
              <a:t>۴- در بیماران با هیپوکسمی شدید (سچوریشن زیر ۸۵ درصد) از ماسک دارای بگ رزروایر (۸ تا ۱۵ لیتر در دقیقه) استفاده شود.این ماسک می‌تواند اکسیژن دمی را تا غلظت ۸۰ درصد تامین تماید.</a:t>
            </a:r>
          </a:p>
          <a:p>
            <a:pPr marL="0" indent="0" algn="just">
              <a:lnSpc>
                <a:spcPct val="150000"/>
              </a:lnSpc>
              <a:buNone/>
            </a:pPr>
            <a:r>
              <a:rPr lang="fa-IR" sz="1600" dirty="0">
                <a:cs typeface="B Lotus" panose="00000400000000000000" pitchFamily="2" charset="-78"/>
              </a:rPr>
              <a:t>5- برای دریافت پاسخ، حداکثر یک ساعت صبر کنید و در صورت عدم پاسخ و نرسیدن سچوریشن به ۹۵ درصد، ادامه تاکی پنه و دیسترس تنفسی یا بدتر شدن سریع وضعیت، استفاده از تهویه غیر تهاجمی (</a:t>
            </a:r>
            <a:r>
              <a:rPr lang="en-US" sz="1600" dirty="0">
                <a:cs typeface="B Lotus" panose="00000400000000000000" pitchFamily="2" charset="-78"/>
              </a:rPr>
              <a:t>NIV</a:t>
            </a:r>
            <a:r>
              <a:rPr lang="fa-IR" sz="1600" dirty="0">
                <a:cs typeface="B Lotus" panose="00000400000000000000" pitchFamily="2" charset="-78"/>
              </a:rPr>
              <a:t>) یا کانولای نازال با فلوی بالا (</a:t>
            </a:r>
            <a:r>
              <a:rPr lang="en-US" sz="1600" dirty="0">
                <a:cs typeface="B Lotus" panose="00000400000000000000" pitchFamily="2" charset="-78"/>
              </a:rPr>
              <a:t>HFNC</a:t>
            </a:r>
            <a:r>
              <a:rPr lang="fa-IR" sz="1600" dirty="0">
                <a:cs typeface="B Lotus" panose="00000400000000000000" pitchFamily="2" charset="-78"/>
              </a:rPr>
              <a:t>) الزامی است. در اغلب منابع علمی، استفاده از کانولای نازال با فلوی بالا (</a:t>
            </a:r>
            <a:r>
              <a:rPr lang="en-US" sz="1600" dirty="0">
                <a:cs typeface="B Lotus" panose="00000400000000000000" pitchFamily="2" charset="-78"/>
              </a:rPr>
              <a:t>HFNC</a:t>
            </a:r>
            <a:r>
              <a:rPr lang="fa-IR" sz="1600" dirty="0">
                <a:cs typeface="B Lotus" panose="00000400000000000000" pitchFamily="2" charset="-78"/>
              </a:rPr>
              <a:t>)</a:t>
            </a:r>
            <a:r>
              <a:rPr lang="en-US" sz="1600" dirty="0">
                <a:cs typeface="B Lotus" panose="00000400000000000000" pitchFamily="2" charset="-78"/>
              </a:rPr>
              <a:t> </a:t>
            </a:r>
            <a:r>
              <a:rPr lang="fa-IR" sz="1600" dirty="0">
                <a:cs typeface="B Lotus" panose="00000400000000000000" pitchFamily="2" charset="-78"/>
              </a:rPr>
              <a:t>ترجیح داده می‌شود اما هر مرکز می‌بایست بسته به امکانات موجود اقدام نماید. از این مرحله به بعد مراقبت از بیمار باید در بخش </a:t>
            </a:r>
            <a:r>
              <a:rPr lang="en-US" sz="1600" dirty="0">
                <a:cs typeface="B Lotus" panose="00000400000000000000" pitchFamily="2" charset="-78"/>
              </a:rPr>
              <a:t> ICU</a:t>
            </a:r>
            <a:r>
              <a:rPr lang="fa-IR" sz="1600" dirty="0">
                <a:cs typeface="B Lotus" panose="00000400000000000000" pitchFamily="2" charset="-78"/>
              </a:rPr>
              <a:t>انجام گردد.</a:t>
            </a:r>
          </a:p>
          <a:p>
            <a:pPr marL="0" indent="0" algn="just">
              <a:lnSpc>
                <a:spcPct val="150000"/>
              </a:lnSpc>
              <a:buNone/>
            </a:pPr>
            <a:r>
              <a:rPr lang="fa-IR" sz="1600" dirty="0">
                <a:cs typeface="B Lotus" panose="00000400000000000000" pitchFamily="2" charset="-78"/>
              </a:rPr>
              <a:t>6- برای دریافت پاسخ از تهویه غیر تهاجمی (</a:t>
            </a:r>
            <a:r>
              <a:rPr lang="en-US" sz="1600" dirty="0">
                <a:cs typeface="B Lotus" panose="00000400000000000000" pitchFamily="2" charset="-78"/>
              </a:rPr>
              <a:t>NIV</a:t>
            </a:r>
            <a:r>
              <a:rPr lang="fa-IR" sz="1600" dirty="0">
                <a:cs typeface="B Lotus" panose="00000400000000000000" pitchFamily="2" charset="-78"/>
              </a:rPr>
              <a:t>) با کانولای نازال با فلوی بالا (</a:t>
            </a:r>
            <a:r>
              <a:rPr lang="en-US" sz="1600" dirty="0">
                <a:cs typeface="B Lotus" panose="00000400000000000000" pitchFamily="2" charset="-78"/>
              </a:rPr>
              <a:t>HFNC</a:t>
            </a:r>
            <a:r>
              <a:rPr lang="fa-IR" sz="1600" dirty="0">
                <a:cs typeface="B Lotus" panose="00000400000000000000" pitchFamily="2" charset="-78"/>
              </a:rPr>
              <a:t>) حداکثر یک ساعت صبر کنید و در صورت عدم پاسخ، ادامه تاکی بنه و دیسترس تنفسی، نرسیدن سچوریشن به ۹۵ درصد پا بدتر شدن سریع وضعیت، می‌بایست به لوله گذاری نای (اینتوبیشن) اقدام نماییم.</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1389227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7176" y="620111"/>
            <a:ext cx="11243596" cy="5269702"/>
          </a:xfrm>
        </p:spPr>
        <p:txBody>
          <a:bodyPr>
            <a:noAutofit/>
          </a:bodyPr>
          <a:lstStyle/>
          <a:p>
            <a:pPr marL="0" indent="0" algn="just">
              <a:lnSpc>
                <a:spcPct val="150000"/>
              </a:lnSpc>
              <a:buNone/>
            </a:pPr>
            <a:r>
              <a:rPr lang="fa-IR" sz="2000" dirty="0">
                <a:cs typeface="B Lotus" panose="00000400000000000000" pitchFamily="2" charset="-78"/>
              </a:rPr>
              <a:t>پالس اکسی متری دارای محدودیت‌هایی به شرح زیر می‌باشد بنابراین باید در تفسیر نتایج دقت کافی بعمل آید و در صورت لزوم از </a:t>
            </a:r>
            <a:r>
              <a:rPr lang="en-US" sz="2000" dirty="0">
                <a:cs typeface="B Lotus" panose="00000400000000000000" pitchFamily="2" charset="-78"/>
              </a:rPr>
              <a:t>ABG </a:t>
            </a:r>
            <a:r>
              <a:rPr lang="fa-IR" sz="2000" dirty="0">
                <a:cs typeface="B Lotus" panose="00000400000000000000" pitchFamily="2" charset="-78"/>
              </a:rPr>
              <a:t> کمک گرفته شود:</a:t>
            </a:r>
          </a:p>
          <a:p>
            <a:pPr marL="0" indent="0" algn="just">
              <a:lnSpc>
                <a:spcPct val="150000"/>
              </a:lnSpc>
              <a:buNone/>
            </a:pPr>
            <a:r>
              <a:rPr lang="fa-IR" sz="2000" dirty="0">
                <a:solidFill>
                  <a:srgbClr val="FF0000"/>
                </a:solidFill>
                <a:cs typeface="B Titr" panose="00000700000000000000" pitchFamily="2" charset="-78"/>
              </a:rPr>
              <a:t>اصولا دلت پالس اکسی متری در سچوریشن‌های زیر ۸۰ کاهش چشمگیری می‌یابد و ممکن است درصد نشان داده شده حدود ۱۹ تا ۲۵ درصد با سجوریشن واقعی اختلاف داشته باشد</a:t>
            </a:r>
          </a:p>
          <a:p>
            <a:pPr marL="0" indent="0" algn="just">
              <a:lnSpc>
                <a:spcPct val="150000"/>
              </a:lnSpc>
              <a:buNone/>
            </a:pPr>
            <a:r>
              <a:rPr lang="fa-IR" sz="2000" dirty="0">
                <a:cs typeface="B Lotus" panose="00000400000000000000" pitchFamily="2" charset="-78"/>
              </a:rPr>
              <a:t>- در فشار خون پایین، بدلیل کاهش پرفیوژن انتهاها، سجوریشن کمتر از میزان واقعی نشان داده می‌شود.</a:t>
            </a:r>
          </a:p>
          <a:p>
            <a:pPr marL="0" indent="0" algn="just">
              <a:lnSpc>
                <a:spcPct val="150000"/>
              </a:lnSpc>
              <a:buNone/>
            </a:pPr>
            <a:r>
              <a:rPr lang="fa-IR" sz="2000" dirty="0">
                <a:cs typeface="B Lotus" panose="00000400000000000000" pitchFamily="2" charset="-78"/>
              </a:rPr>
              <a:t>- ناخن مصنوعی، لاک با هرگونه رنگ ناخن (از جمله حنا) ممکن است باعث پایین نشان دادن سچوریشن گردد.</a:t>
            </a:r>
          </a:p>
          <a:p>
            <a:pPr marL="0" indent="0" algn="just">
              <a:lnSpc>
                <a:spcPct val="150000"/>
              </a:lnSpc>
              <a:buNone/>
            </a:pPr>
            <a:r>
              <a:rPr lang="fa-IR" sz="2000" dirty="0">
                <a:cs typeface="B Lotus" panose="00000400000000000000" pitchFamily="2" charset="-78"/>
              </a:rPr>
              <a:t>- در موارد مت هموگلوبولینمی، پالس اکسی متر عدد ثابت ۸۵ درصد را نشان می دهد که غیر واقعی است.</a:t>
            </a:r>
          </a:p>
          <a:p>
            <a:pPr marL="0" indent="0" algn="just">
              <a:lnSpc>
                <a:spcPct val="150000"/>
              </a:lnSpc>
              <a:buNone/>
            </a:pPr>
            <a:r>
              <a:rPr lang="fa-IR" sz="2000" dirty="0">
                <a:cs typeface="B Lotus" panose="00000400000000000000" pitchFamily="2" charset="-78"/>
              </a:rPr>
              <a:t>- در موارد مسمومیت با گاز منوکسید کربن، پالس اکسی متر سجوریشن را بالاتر از میزان واقعی نشان می‌دهد.</a:t>
            </a:r>
          </a:p>
        </p:txBody>
      </p:sp>
    </p:spTree>
    <p:extLst>
      <p:ext uri="{BB962C8B-B14F-4D97-AF65-F5344CB8AC3E}">
        <p14:creationId xmlns:p14="http://schemas.microsoft.com/office/powerpoint/2010/main" val="16337234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1641"/>
            <a:ext cx="10515600" cy="5525322"/>
          </a:xfrm>
        </p:spPr>
        <p:txBody>
          <a:bodyPr>
            <a:normAutofit/>
          </a:bodyPr>
          <a:lstStyle/>
          <a:p>
            <a:pPr marL="0" indent="0" algn="just">
              <a:lnSpc>
                <a:spcPct val="150000"/>
              </a:lnSpc>
              <a:buNone/>
            </a:pPr>
            <a:endParaRPr lang="fa-IR" sz="1400" dirty="0">
              <a:cs typeface="B Lotus" panose="00000400000000000000" pitchFamily="2" charset="-78"/>
            </a:endParaRPr>
          </a:p>
          <a:p>
            <a:pPr marL="0" indent="0" algn="just">
              <a:lnSpc>
                <a:spcPct val="150000"/>
              </a:lnSpc>
              <a:buNone/>
            </a:pPr>
            <a:r>
              <a:rPr lang="fa-IR" sz="1800" dirty="0">
                <a:cs typeface="B Lotus" panose="00000400000000000000" pitchFamily="2" charset="-78"/>
              </a:rPr>
              <a:t>اغلب رفرنس ها اینتوبیشن زودرس (به معنای اینتوبیشن در صورت شکست سایر روش‌های اکسیژناسیون) را پیشنهاد می‌کنند اما در مواردی از جمله بیمار با سچوریشن بینابینی ولی کاملا بیدار و راحت و بدون تنگی نفس (</a:t>
            </a:r>
            <a:r>
              <a:rPr lang="en-US" sz="1800" dirty="0">
                <a:cs typeface="B Lotus" panose="00000400000000000000" pitchFamily="2" charset="-78"/>
              </a:rPr>
              <a:t>Happy Hypoxemia</a:t>
            </a:r>
            <a:r>
              <a:rPr lang="fa-IR" sz="1800" dirty="0">
                <a:cs typeface="B Lotus" panose="00000400000000000000" pitchFamily="2" charset="-78"/>
              </a:rPr>
              <a:t>)</a:t>
            </a:r>
            <a:r>
              <a:rPr lang="en-US" sz="1800" dirty="0">
                <a:cs typeface="B Lotus" panose="00000400000000000000" pitchFamily="2" charset="-78"/>
              </a:rPr>
              <a:t>، </a:t>
            </a:r>
            <a:r>
              <a:rPr lang="fa-IR" sz="1800" dirty="0">
                <a:cs typeface="B Lotus" panose="00000400000000000000" pitchFamily="2" charset="-78"/>
              </a:rPr>
              <a:t>به شرط دارا بودن </a:t>
            </a:r>
            <a:r>
              <a:rPr lang="en-US" sz="1800" dirty="0">
                <a:cs typeface="B Lotus" panose="00000400000000000000" pitchFamily="2" charset="-78"/>
              </a:rPr>
              <a:t>Pa02</a:t>
            </a:r>
            <a:r>
              <a:rPr lang="fa-IR" sz="1800" dirty="0">
                <a:cs typeface="B Lotus" panose="00000400000000000000" pitchFamily="2" charset="-78"/>
              </a:rPr>
              <a:t> بیشتر یا مساوی ۷۰ در </a:t>
            </a:r>
            <a:r>
              <a:rPr lang="en-US" sz="1800" dirty="0">
                <a:cs typeface="B Lotus" panose="00000400000000000000" pitchFamily="2" charset="-78"/>
              </a:rPr>
              <a:t> ABG، </a:t>
            </a:r>
            <a:r>
              <a:rPr lang="fa-IR" sz="1800" dirty="0">
                <a:cs typeface="B Lotus" panose="00000400000000000000" pitchFamily="2" charset="-78"/>
              </a:rPr>
              <a:t>میتوان با مشورت بین رشته ای بر بالین بیمار (همکاران بیهوشی، ریه، عفونی و عفونی)، به تصمیم درست دست یافت.</a:t>
            </a:r>
          </a:p>
          <a:p>
            <a:pPr marL="0" indent="0" algn="just">
              <a:lnSpc>
                <a:spcPct val="150000"/>
              </a:lnSpc>
              <a:buNone/>
            </a:pPr>
            <a:r>
              <a:rPr lang="fa-IR" sz="1800" dirty="0">
                <a:cs typeface="B Lotus" panose="00000400000000000000" pitchFamily="2" charset="-78"/>
              </a:rPr>
              <a:t>تاکید می‌گردد که بیدار و هوشیار بودن بیمار نیاید بر روی تصمیم به اینتوبیشن اثرگذار باشد و می‌بایست با سدیشن مناسب نسبت به اینتوبیشن بیمار اقدام نمود.</a:t>
            </a:r>
          </a:p>
          <a:p>
            <a:pPr marL="0" indent="0" algn="just">
              <a:lnSpc>
                <a:spcPct val="150000"/>
              </a:lnSpc>
              <a:buNone/>
            </a:pPr>
            <a:r>
              <a:rPr lang="fa-IR" sz="1800" dirty="0">
                <a:cs typeface="B Lotus" panose="00000400000000000000" pitchFamily="2" charset="-78"/>
              </a:rPr>
              <a:t>در بیماران هوشیار تجویز سدیشن مناسب (میدازولام، فنتانیل و پروپوفول) و در صورت لزوم ریلکسیشن به انتخاب پزشک متخصص بیهوشی و پس از ارزیابی دقیق راه هوایی و کلاس مالامیاتی الزامی است.</a:t>
            </a:r>
          </a:p>
          <a:p>
            <a:pPr marL="0" indent="0" algn="just">
              <a:lnSpc>
                <a:spcPct val="150000"/>
              </a:lnSpc>
              <a:buNone/>
            </a:pPr>
            <a:r>
              <a:rPr lang="fa-IR" sz="1800" dirty="0">
                <a:cs typeface="B Lotus" panose="00000400000000000000" pitchFamily="2" charset="-78"/>
              </a:rPr>
              <a:t>پیش از اقدام به اینتوبیشن پره اکسیژناسیون توسط آمبوبگ و ماسک به مدت سه دقیقه برای جلوگیری از افت سچوریشن حین اینتوییشن الزامی است.</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40661127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4498"/>
            <a:ext cx="10515600" cy="5672466"/>
          </a:xfrm>
        </p:spPr>
        <p:txBody>
          <a:bodyPr>
            <a:normAutofit/>
          </a:bodyPr>
          <a:lstStyle/>
          <a:p>
            <a:pPr marL="0" indent="0" algn="just">
              <a:lnSpc>
                <a:spcPct val="150000"/>
              </a:lnSpc>
              <a:buNone/>
            </a:pPr>
            <a:r>
              <a:rPr lang="fa-IR" sz="2400" b="1" dirty="0">
                <a:solidFill>
                  <a:srgbClr val="FF0000"/>
                </a:solidFill>
                <a:cs typeface="B Titr" panose="00000700000000000000" pitchFamily="2" charset="-78"/>
              </a:rPr>
              <a:t>گردش کار تیم مدیریت بحران چند تخصصی</a:t>
            </a:r>
          </a:p>
          <a:p>
            <a:pPr marL="0" indent="0" algn="just">
              <a:lnSpc>
                <a:spcPct val="150000"/>
              </a:lnSpc>
              <a:buNone/>
            </a:pPr>
            <a:r>
              <a:rPr lang="fa-IR" sz="1400" dirty="0">
                <a:cs typeface="B Titr" panose="00000700000000000000" pitchFamily="2" charset="-78"/>
              </a:rPr>
              <a:t>1- در زمان ورود یا پذیرش مادر باردار به بیمارستان حداکثر طی ۳۰ دقیقه اول بستری ویزیت توسط متخصص زنان انجام پذیرد</a:t>
            </a:r>
          </a:p>
          <a:p>
            <a:pPr marL="0" indent="0" algn="just">
              <a:lnSpc>
                <a:spcPct val="150000"/>
              </a:lnSpc>
              <a:buNone/>
            </a:pPr>
            <a:r>
              <a:rPr lang="fa-IR" sz="1400" dirty="0">
                <a:cs typeface="B Titr" panose="00000700000000000000" pitchFamily="2" charset="-78"/>
              </a:rPr>
              <a:t>2- بر اساس شرایط مادر باردار و حداکثر طی شش ساعت بستری مادر باردار، به درخواست متخصص زنان مسئول سلامت مادر تیم چند تخصصی مدیریت بحران تشکیل گردد.</a:t>
            </a:r>
          </a:p>
          <a:p>
            <a:pPr marL="0" indent="0" algn="just">
              <a:lnSpc>
                <a:spcPct val="150000"/>
              </a:lnSpc>
              <a:buNone/>
            </a:pPr>
            <a:r>
              <a:rPr lang="fa-IR" sz="1400" dirty="0">
                <a:cs typeface="B Titr" panose="00000700000000000000" pitchFamily="2" charset="-78"/>
              </a:rPr>
              <a:t>3- تعيين اعضای تیم بر اساس شرایط مادر باردار خواهد بود و حداقل شامل متخصص بیهوشی/اینتنسیویست، زنان / پریناتولوژیست، عفونی داخلی /ربه ، مامای مجرب می‌باشد و دعوت سایر تخصص‌ها/فوق تخصص‌ها بر اساس شرایط یا برای همان نشست اول مشخص می‌گردد یا به تصمیمات تیم بحران موکول شود.</a:t>
            </a:r>
          </a:p>
          <a:p>
            <a:pPr marL="0" indent="0" algn="just">
              <a:lnSpc>
                <a:spcPct val="150000"/>
              </a:lnSpc>
              <a:buNone/>
            </a:pPr>
            <a:r>
              <a:rPr lang="fa-IR" sz="1400" dirty="0">
                <a:cs typeface="B Titr" panose="00000700000000000000" pitchFamily="2" charset="-78"/>
              </a:rPr>
              <a:t>4- سوپروایزر کشیک مسئول پیگیری تشکیل تیم مدیریت بحران به محض دریافت درخواست از متخصص زنان خواهد بود.</a:t>
            </a:r>
          </a:p>
          <a:p>
            <a:pPr marL="0" indent="0" algn="just">
              <a:lnSpc>
                <a:spcPct val="150000"/>
              </a:lnSpc>
              <a:buNone/>
            </a:pPr>
            <a:r>
              <a:rPr lang="fa-IR" sz="1400" dirty="0">
                <a:cs typeface="B Titr" panose="00000700000000000000" pitchFamily="2" charset="-78"/>
              </a:rPr>
              <a:t>5- حضور ریاست بیمارستان برای موارد شدید و بحرانی در کمیته الزامی است.</a:t>
            </a:r>
          </a:p>
          <a:p>
            <a:pPr marL="0" indent="0" algn="just">
              <a:lnSpc>
                <a:spcPct val="150000"/>
              </a:lnSpc>
              <a:buNone/>
            </a:pPr>
            <a:r>
              <a:rPr lang="fa-IR" sz="1400" dirty="0">
                <a:cs typeface="B Titr" panose="00000700000000000000" pitchFamily="2" charset="-78"/>
              </a:rPr>
              <a:t>6- در موارد شدید و بحرانی ضمن حضور ریاست بیمارستان در کمیته مدیریت بحران اطلاع رسانی به معاون محترم درمان الزامی است.</a:t>
            </a:r>
          </a:p>
          <a:p>
            <a:pPr marL="0" indent="0" algn="just">
              <a:lnSpc>
                <a:spcPct val="150000"/>
              </a:lnSpc>
              <a:buNone/>
            </a:pPr>
            <a:r>
              <a:rPr lang="fa-IR" sz="1400" dirty="0">
                <a:cs typeface="B Titr" panose="00000700000000000000" pitchFamily="2" charset="-78"/>
              </a:rPr>
              <a:t>۷- در اولین نشست تیم بحران مسئول مدیریت مشکلات تنفسی بیماری زمینه‌ای مادر باردار مشخص گردد.</a:t>
            </a:r>
          </a:p>
          <a:p>
            <a:pPr marL="0" indent="0" algn="just">
              <a:lnSpc>
                <a:spcPct val="150000"/>
              </a:lnSpc>
              <a:buNone/>
            </a:pPr>
            <a:r>
              <a:rPr lang="fa-IR" sz="1400" dirty="0">
                <a:cs typeface="B Titr" panose="00000700000000000000" pitchFamily="2" charset="-78"/>
              </a:rPr>
              <a:t>۸- شرایط و تواتر تشکیل کمینه تصمیم‌گیری در اولین نشست مشخص گردد.</a:t>
            </a:r>
          </a:p>
          <a:p>
            <a:pPr marL="0" indent="0" algn="just">
              <a:lnSpc>
                <a:spcPct val="150000"/>
              </a:lnSpc>
              <a:buNone/>
            </a:pPr>
            <a:r>
              <a:rPr lang="fa-IR" sz="1400" dirty="0">
                <a:cs typeface="B Titr" panose="00000700000000000000" pitchFamily="2" charset="-78"/>
              </a:rPr>
              <a:t>9- کلیه اقدامات و تصمیمات مستند شود.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1010325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17600"/>
            <a:ext cx="10515600" cy="5059363"/>
          </a:xfrm>
        </p:spPr>
        <p:txBody>
          <a:bodyPr>
            <a:normAutofit/>
          </a:bodyPr>
          <a:lstStyle/>
          <a:p>
            <a:pPr marL="0" indent="0" algn="just">
              <a:lnSpc>
                <a:spcPct val="150000"/>
              </a:lnSpc>
              <a:buNone/>
            </a:pPr>
            <a:r>
              <a:rPr lang="fa-IR" sz="2000" b="1" dirty="0">
                <a:solidFill>
                  <a:srgbClr val="FF0000"/>
                </a:solidFill>
                <a:cs typeface="B Titr" panose="00000700000000000000" pitchFamily="2" charset="-78"/>
              </a:rPr>
              <a:t>وظایف متخصص زنان مسئول سلامت مادر حین بارداری تا ۴۲ روز پس از زایمان:</a:t>
            </a:r>
          </a:p>
          <a:p>
            <a:pPr lvl="1" algn="just">
              <a:lnSpc>
                <a:spcPct val="150000"/>
              </a:lnSpc>
              <a:buFont typeface="Wingdings" panose="05000000000000000000" pitchFamily="2" charset="2"/>
              <a:buChar char="ü"/>
            </a:pPr>
            <a:r>
              <a:rPr lang="fa-IR" sz="1400" dirty="0">
                <a:cs typeface="B Titr" panose="00000700000000000000" pitchFamily="2" charset="-78"/>
              </a:rPr>
              <a:t>ویزیت روزانه مادر</a:t>
            </a:r>
          </a:p>
          <a:p>
            <a:pPr lvl="1" algn="just">
              <a:lnSpc>
                <a:spcPct val="150000"/>
              </a:lnSpc>
              <a:buFont typeface="Wingdings" panose="05000000000000000000" pitchFamily="2" charset="2"/>
              <a:buChar char="ü"/>
            </a:pPr>
            <a:r>
              <a:rPr lang="fa-IR" sz="1400" dirty="0">
                <a:cs typeface="B Titr" panose="00000700000000000000" pitchFamily="2" charset="-78"/>
              </a:rPr>
              <a:t>نظارت بر شرایط مامایی مادر</a:t>
            </a:r>
          </a:p>
          <a:p>
            <a:pPr lvl="1" algn="just">
              <a:lnSpc>
                <a:spcPct val="150000"/>
              </a:lnSpc>
              <a:buFont typeface="Wingdings" panose="05000000000000000000" pitchFamily="2" charset="2"/>
              <a:buChar char="ü"/>
            </a:pPr>
            <a:r>
              <a:rPr lang="fa-IR" sz="1400" dirty="0">
                <a:cs typeface="B Titr" panose="00000700000000000000" pitchFamily="2" charset="-78"/>
              </a:rPr>
              <a:t>به همکاری و پایش روند عملکرد تیم بحران</a:t>
            </a:r>
          </a:p>
          <a:p>
            <a:pPr marL="0" indent="0" algn="just">
              <a:lnSpc>
                <a:spcPct val="150000"/>
              </a:lnSpc>
              <a:buNone/>
            </a:pPr>
            <a:r>
              <a:rPr lang="fa-IR" sz="2000" b="1" dirty="0">
                <a:solidFill>
                  <a:srgbClr val="FF0000"/>
                </a:solidFill>
                <a:cs typeface="B Titr" panose="00000700000000000000" pitchFamily="2" charset="-78"/>
              </a:rPr>
              <a:t>وظایف مسئول مدیریت شرایط تنفسی از بیماری زمینه‌ای مادر:</a:t>
            </a:r>
          </a:p>
          <a:p>
            <a:pPr lvl="1" algn="just">
              <a:lnSpc>
                <a:spcPct val="150000"/>
              </a:lnSpc>
              <a:buFont typeface="Wingdings" panose="05000000000000000000" pitchFamily="2" charset="2"/>
              <a:buChar char="ü"/>
            </a:pPr>
            <a:r>
              <a:rPr lang="fa-IR" sz="1400" dirty="0">
                <a:cs typeface="B Titr" panose="00000700000000000000" pitchFamily="2" charset="-78"/>
              </a:rPr>
              <a:t>درخواست از سوپروایزر جهت دعوت از متخصص ها/ فوق تخصص‌های لازم جهت حضور بر بالین بیمار( بدیهی است به محض درخواست، مسئولیت نظارت بر تشکیل تیم به عهده ریاست بیمارستان خواهد بود.)</a:t>
            </a:r>
          </a:p>
          <a:p>
            <a:pPr lvl="1" algn="just">
              <a:lnSpc>
                <a:spcPct val="150000"/>
              </a:lnSpc>
              <a:buFont typeface="Wingdings" panose="05000000000000000000" pitchFamily="2" charset="2"/>
              <a:buChar char="ü"/>
            </a:pPr>
            <a:r>
              <a:rPr lang="fa-IR" sz="1400" dirty="0">
                <a:cs typeface="B Titr" panose="00000700000000000000" pitchFamily="2" charset="-78"/>
              </a:rPr>
              <a:t>تجمیع نظرات اعضای تیم بر اساس شواهد و مستندات علمی و ادله موجود با هماهنگی متخصص زنان مسئول سلامت مادر برای مداخلات درمانی</a:t>
            </a:r>
          </a:p>
          <a:p>
            <a:pPr lvl="1" algn="just">
              <a:lnSpc>
                <a:spcPct val="150000"/>
              </a:lnSpc>
              <a:buFont typeface="Wingdings" panose="05000000000000000000" pitchFamily="2" charset="2"/>
              <a:buChar char="ü"/>
            </a:pPr>
            <a:r>
              <a:rPr lang="fa-IR" sz="1400" dirty="0">
                <a:cs typeface="B Titr" panose="00000700000000000000" pitchFamily="2" charset="-78"/>
              </a:rPr>
              <a:t>بدیهی است تصمیم‌گیری برای ادامه یا ختم بارداری با در نظر گرفتن شرایط بالینی و مامایی مادر توسط تیم چند تخصصی صورت می‌گیرد.</a:t>
            </a:r>
          </a:p>
        </p:txBody>
      </p:sp>
    </p:spTree>
    <p:extLst>
      <p:ext uri="{BB962C8B-B14F-4D97-AF65-F5344CB8AC3E}">
        <p14:creationId xmlns:p14="http://schemas.microsoft.com/office/powerpoint/2010/main" val="16109871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0446" y="1"/>
            <a:ext cx="11730445" cy="6740433"/>
          </a:xfrm>
          <a:prstGeom prst="rect">
            <a:avLst/>
          </a:prstGeom>
        </p:spPr>
      </p:pic>
    </p:spTree>
    <p:extLst>
      <p:ext uri="{BB962C8B-B14F-4D97-AF65-F5344CB8AC3E}">
        <p14:creationId xmlns:p14="http://schemas.microsoft.com/office/powerpoint/2010/main" val="115790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2986"/>
            <a:ext cx="10515600" cy="803152"/>
          </a:xfrm>
          <a:solidFill>
            <a:schemeClr val="accent1">
              <a:lumMod val="40000"/>
              <a:lumOff val="60000"/>
            </a:schemeClr>
          </a:solidFill>
          <a:ln>
            <a:noFill/>
          </a:ln>
        </p:spPr>
        <p:txBody>
          <a:bodyPr>
            <a:normAutofit fontScale="90000"/>
          </a:bodyPr>
          <a:lstStyle/>
          <a:p>
            <a:pPr>
              <a:lnSpc>
                <a:spcPct val="150000"/>
              </a:lnSpc>
            </a:pPr>
            <a:r>
              <a:rPr lang="fa-IR" b="1" dirty="0">
                <a:solidFill>
                  <a:srgbClr val="002060"/>
                </a:solidFill>
                <a:cs typeface="B Lotus" panose="00000400000000000000" pitchFamily="2" charset="-78"/>
              </a:rPr>
              <a:t>تعریف مواد بیماری</a:t>
            </a:r>
          </a:p>
        </p:txBody>
      </p:sp>
      <p:sp>
        <p:nvSpPr>
          <p:cNvPr id="3" name="Content Placeholder 2"/>
          <p:cNvSpPr>
            <a:spLocks noGrp="1"/>
          </p:cNvSpPr>
          <p:nvPr>
            <p:ph idx="1"/>
          </p:nvPr>
        </p:nvSpPr>
        <p:spPr>
          <a:xfrm>
            <a:off x="838200" y="1156138"/>
            <a:ext cx="10515600" cy="5055476"/>
          </a:xfrm>
        </p:spPr>
        <p:txBody>
          <a:bodyPr>
            <a:normAutofit/>
          </a:bodyPr>
          <a:lstStyle/>
          <a:p>
            <a:pPr marL="0" indent="0" algn="just">
              <a:lnSpc>
                <a:spcPct val="150000"/>
              </a:lnSpc>
              <a:buNone/>
            </a:pPr>
            <a:r>
              <a:rPr lang="fa-IR" sz="2000" dirty="0">
                <a:solidFill>
                  <a:srgbClr val="FF0000"/>
                </a:solidFill>
                <a:cs typeface="B Titr" panose="00000700000000000000" pitchFamily="2" charset="-78"/>
              </a:rPr>
              <a:t>مورد مشکوک</a:t>
            </a:r>
          </a:p>
          <a:p>
            <a:pPr marL="0" indent="0" algn="just">
              <a:lnSpc>
                <a:spcPct val="150000"/>
              </a:lnSpc>
              <a:buNone/>
            </a:pPr>
            <a:r>
              <a:rPr lang="fa-IR" sz="1600" b="1" i="1" dirty="0">
                <a:effectLst>
                  <a:outerShdw blurRad="38100" dist="38100" dir="2700000" algn="tl">
                    <a:srgbClr val="000000">
                      <a:alpha val="43137"/>
                    </a:srgbClr>
                  </a:outerShdw>
                </a:effectLst>
                <a:cs typeface="B Titr" panose="00000700000000000000" pitchFamily="2" charset="-78"/>
              </a:rPr>
              <a:t>الف) بیماری که دارای علائم بالینی و ملاک‌های اپیدمیولوژیک است:</a:t>
            </a:r>
          </a:p>
          <a:p>
            <a:pPr marL="0" indent="0" algn="just">
              <a:lnSpc>
                <a:spcPct val="150000"/>
              </a:lnSpc>
              <a:buNone/>
            </a:pPr>
            <a:r>
              <a:rPr lang="fa-IR" sz="1600" b="1" i="1" dirty="0">
                <a:effectLst>
                  <a:outerShdw blurRad="38100" dist="38100" dir="2700000" algn="tl">
                    <a:srgbClr val="000000">
                      <a:alpha val="43137"/>
                    </a:srgbClr>
                  </a:outerShdw>
                </a:effectLst>
                <a:cs typeface="B Titr" panose="00000700000000000000" pitchFamily="2" charset="-78"/>
              </a:rPr>
              <a:t>یافته‌های بالینی:</a:t>
            </a:r>
          </a:p>
          <a:p>
            <a:pPr algn="just">
              <a:lnSpc>
                <a:spcPct val="150000"/>
              </a:lnSpc>
            </a:pPr>
            <a:r>
              <a:rPr lang="fa-IR" sz="1700" dirty="0">
                <a:cs typeface="B Lotus" panose="00000400000000000000" pitchFamily="2" charset="-78"/>
              </a:rPr>
              <a:t>شروع ناگهانی تب و سرفه یا شروع ناگهانی حداقل سه یا بیشتر از از علائمی چون تب، سرفه، ضعف عمومی/ خستگی مفرط، سردرد، درد عضلانی، گلو درد، آبریزش بینی، تنگی نفس،بی اشتهایی/تهوع/ استفراغ، اسهال، کاهش سطح هوشیاری</a:t>
            </a:r>
          </a:p>
          <a:p>
            <a:pPr marL="0" indent="0" algn="just">
              <a:lnSpc>
                <a:spcPct val="150000"/>
              </a:lnSpc>
              <a:buNone/>
              <a:tabLst>
                <a:tab pos="85725" algn="l"/>
              </a:tabLst>
            </a:pPr>
            <a:r>
              <a:rPr lang="fa-IR" sz="1600" b="1" i="1" dirty="0">
                <a:effectLst>
                  <a:outerShdw blurRad="38100" dist="38100" dir="2700000" algn="tl">
                    <a:srgbClr val="000000">
                      <a:alpha val="43137"/>
                    </a:srgbClr>
                  </a:outerShdw>
                </a:effectLst>
                <a:cs typeface="B Titr" panose="00000700000000000000" pitchFamily="2" charset="-78"/>
              </a:rPr>
              <a:t>شواهد اپیدمیولوژیک:</a:t>
            </a:r>
          </a:p>
          <a:p>
            <a:pPr algn="just">
              <a:lnSpc>
                <a:spcPct val="150000"/>
              </a:lnSpc>
              <a:tabLst>
                <a:tab pos="85725" algn="l"/>
              </a:tabLst>
            </a:pPr>
            <a:r>
              <a:rPr lang="fa-IR" sz="1700" dirty="0">
                <a:cs typeface="B Lotus" panose="00000400000000000000" pitchFamily="2" charset="-78"/>
              </a:rPr>
              <a:t>اقامت، اشتغال یا مسافرت به مناطقی که احتمال چرخش ویروس وجود دارد (نظیر مراکز اقامتی، محل‌های پر ازدحام، همایش‌ها و مراسم‌ها، مراکز بهداشتی-درمانی و ...) در طی 14 روز گذشته</a:t>
            </a:r>
          </a:p>
          <a:p>
            <a:pPr marL="0" indent="0" algn="just">
              <a:lnSpc>
                <a:spcPct val="160000"/>
              </a:lnSpc>
              <a:buNone/>
            </a:pPr>
            <a:r>
              <a:rPr lang="fa-IR" sz="1600" b="1" i="1" dirty="0">
                <a:effectLst>
                  <a:outerShdw blurRad="38100" dist="38100" dir="2700000" algn="tl">
                    <a:srgbClr val="000000">
                      <a:alpha val="43137"/>
                    </a:srgbClr>
                  </a:outerShdw>
                </a:effectLst>
                <a:cs typeface="B Titr" panose="00000700000000000000" pitchFamily="2" charset="-78"/>
              </a:rPr>
              <a:t>ب) فرد با بیماری حاد تنفسی (</a:t>
            </a:r>
            <a:r>
              <a:rPr lang="en-US" sz="1600" b="1" i="1" dirty="0">
                <a:effectLst>
                  <a:outerShdw blurRad="38100" dist="38100" dir="2700000" algn="tl">
                    <a:srgbClr val="000000">
                      <a:alpha val="43137"/>
                    </a:srgbClr>
                  </a:outerShdw>
                </a:effectLst>
                <a:cs typeface="B Titr" panose="00000700000000000000" pitchFamily="2" charset="-78"/>
              </a:rPr>
              <a:t>SARI</a:t>
            </a:r>
            <a:r>
              <a:rPr lang="fa-IR" sz="1600" b="1" i="1" dirty="0">
                <a:effectLst>
                  <a:outerShdw blurRad="38100" dist="38100" dir="2700000" algn="tl">
                    <a:srgbClr val="000000">
                      <a:alpha val="43137"/>
                    </a:srgbClr>
                  </a:outerShdw>
                </a:effectLst>
                <a:cs typeface="B Titr" panose="00000700000000000000" pitchFamily="2" charset="-78"/>
              </a:rPr>
              <a:t>) با شروع علائم در طی 10 روز گذشته که نیاز به بستری داشته باشد.</a:t>
            </a:r>
          </a:p>
        </p:txBody>
      </p:sp>
    </p:spTree>
    <p:extLst>
      <p:ext uri="{BB962C8B-B14F-4D97-AF65-F5344CB8AC3E}">
        <p14:creationId xmlns:p14="http://schemas.microsoft.com/office/powerpoint/2010/main" val="2354185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9220" y="711529"/>
            <a:ext cx="10515600" cy="5594678"/>
          </a:xfrm>
        </p:spPr>
        <p:txBody>
          <a:bodyPr>
            <a:normAutofit/>
          </a:bodyPr>
          <a:lstStyle/>
          <a:p>
            <a:pPr marL="0" indent="0" algn="just">
              <a:lnSpc>
                <a:spcPct val="150000"/>
              </a:lnSpc>
              <a:buNone/>
            </a:pPr>
            <a:r>
              <a:rPr lang="fa-IR" sz="1800" b="1" dirty="0">
                <a:solidFill>
                  <a:srgbClr val="FF0000"/>
                </a:solidFill>
                <a:cs typeface="B Titr" panose="00000700000000000000" pitchFamily="2" charset="-78"/>
              </a:rPr>
              <a:t>مورد محتمل</a:t>
            </a:r>
          </a:p>
          <a:p>
            <a:pPr marL="0" indent="0" algn="just">
              <a:lnSpc>
                <a:spcPct val="200000"/>
              </a:lnSpc>
              <a:buNone/>
            </a:pPr>
            <a:r>
              <a:rPr lang="fa-IR" sz="1600" dirty="0">
                <a:cs typeface="B Titr" panose="00000700000000000000" pitchFamily="2" charset="-78"/>
              </a:rPr>
              <a:t>الف) بیمار مشکوکی که در تماس با یک بیمار محتمل يا قطعی و یا خوشه ای از بیمارانی باشد که حداقل یک مورد قطعی در بین آنها گزارش شده باشد</a:t>
            </a:r>
          </a:p>
          <a:p>
            <a:pPr marL="0" indent="0" algn="just">
              <a:lnSpc>
                <a:spcPct val="200000"/>
              </a:lnSpc>
              <a:buNone/>
            </a:pPr>
            <a:r>
              <a:rPr lang="fa-IR" sz="1600" dirty="0">
                <a:cs typeface="B Titr" panose="00000700000000000000" pitchFamily="2" charset="-78"/>
              </a:rPr>
              <a:t>ب) بیمار مشکوکی که یافته های تصویر برداری به نفع کووید-۱۹ داشته باشد.</a:t>
            </a:r>
          </a:p>
          <a:p>
            <a:pPr marL="0" indent="0" algn="just">
              <a:lnSpc>
                <a:spcPct val="200000"/>
              </a:lnSpc>
              <a:buNone/>
            </a:pPr>
            <a:r>
              <a:rPr lang="fa-IR" sz="1600" dirty="0">
                <a:cs typeface="B Lotus" panose="00000400000000000000" pitchFamily="2" charset="-78"/>
              </a:rPr>
              <a:t>نظیر انفیلتراسیون مولتی لوبولر یک یا دو طرفه خصوصأ انفیلتراسیون نواحی محیطی در </a:t>
            </a:r>
            <a:r>
              <a:rPr lang="en-US" sz="1600" dirty="0">
                <a:cs typeface="B Lotus" panose="00000400000000000000" pitchFamily="2" charset="-78"/>
              </a:rPr>
              <a:t> CT scan </a:t>
            </a:r>
            <a:r>
              <a:rPr lang="fa-IR" sz="1600" dirty="0">
                <a:cs typeface="B Lotus" panose="00000400000000000000" pitchFamily="2" charset="-78"/>
              </a:rPr>
              <a:t>ریه یا رادیوگرافی قفسه صدری و</a:t>
            </a:r>
            <a:r>
              <a:rPr lang="en-US" sz="1600" dirty="0">
                <a:cs typeface="B Lotus" panose="00000400000000000000" pitchFamily="2" charset="-78"/>
              </a:rPr>
              <a:t>ground glass </a:t>
            </a:r>
            <a:r>
              <a:rPr lang="fa-IR" sz="1600" dirty="0">
                <a:cs typeface="B Lotus" panose="00000400000000000000" pitchFamily="2" charset="-78"/>
              </a:rPr>
              <a:t> در </a:t>
            </a:r>
            <a:r>
              <a:rPr lang="en-US" sz="1600" dirty="0">
                <a:cs typeface="B Lotus" panose="00000400000000000000" pitchFamily="2" charset="-78"/>
              </a:rPr>
              <a:t>CT scan </a:t>
            </a:r>
            <a:r>
              <a:rPr lang="fa-IR" sz="1600" dirty="0">
                <a:cs typeface="B Lotus" panose="00000400000000000000" pitchFamily="2" charset="-78"/>
              </a:rPr>
              <a:t> ریه (</a:t>
            </a:r>
            <a:r>
              <a:rPr lang="en-US" sz="1600" dirty="0">
                <a:cs typeface="B Lotus" panose="00000400000000000000" pitchFamily="2" charset="-78"/>
              </a:rPr>
              <a:t>Clinically confirmed</a:t>
            </a:r>
            <a:r>
              <a:rPr lang="fa-IR" sz="1600" dirty="0">
                <a:cs typeface="B Lotus" panose="00000400000000000000" pitchFamily="2" charset="-78"/>
              </a:rPr>
              <a:t>)</a:t>
            </a:r>
            <a:endParaRPr lang="en-US" sz="1600" dirty="0">
              <a:cs typeface="B Lotus" panose="00000400000000000000" pitchFamily="2" charset="-78"/>
            </a:endParaRPr>
          </a:p>
          <a:p>
            <a:pPr marL="0" indent="0" algn="just">
              <a:lnSpc>
                <a:spcPct val="200000"/>
              </a:lnSpc>
              <a:buNone/>
            </a:pPr>
            <a:r>
              <a:rPr lang="fa-IR" sz="1600" dirty="0">
                <a:cs typeface="B Titr" panose="00000700000000000000" pitchFamily="2" charset="-78"/>
              </a:rPr>
              <a:t>ج) بیماری که بطور حاد دچار از دست دادن حس بویایی یا چشایی شده باشد.</a:t>
            </a:r>
          </a:p>
          <a:p>
            <a:pPr marL="0" indent="0" algn="just">
              <a:lnSpc>
                <a:spcPct val="200000"/>
              </a:lnSpc>
              <a:buNone/>
            </a:pPr>
            <a:r>
              <a:rPr lang="fa-IR" sz="1600" dirty="0">
                <a:cs typeface="B Titr" panose="00000700000000000000" pitchFamily="2" charset="-78"/>
              </a:rPr>
              <a:t>د) مرگ در بیمار مشکوک به کووید (ملاک‌های فوق) که با دلیل دیگری توجیه نشود.</a:t>
            </a:r>
          </a:p>
        </p:txBody>
      </p:sp>
    </p:spTree>
    <p:extLst>
      <p:ext uri="{BB962C8B-B14F-4D97-AF65-F5344CB8AC3E}">
        <p14:creationId xmlns:p14="http://schemas.microsoft.com/office/powerpoint/2010/main" val="982778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58557"/>
          </a:xfrm>
          <a:solidFill>
            <a:schemeClr val="accent1">
              <a:lumMod val="40000"/>
              <a:lumOff val="60000"/>
            </a:schemeClr>
          </a:solidFill>
        </p:spPr>
        <p:txBody>
          <a:bodyPr>
            <a:normAutofit fontScale="90000"/>
          </a:bodyPr>
          <a:lstStyle/>
          <a:p>
            <a:pPr>
              <a:lnSpc>
                <a:spcPct val="150000"/>
              </a:lnSpc>
            </a:pPr>
            <a:r>
              <a:rPr lang="fa-IR" b="1" dirty="0">
                <a:solidFill>
                  <a:srgbClr val="002060"/>
                </a:solidFill>
                <a:cs typeface="B Lotus" panose="00000400000000000000" pitchFamily="2" charset="-78"/>
              </a:rPr>
              <a:t>سیر بیماری کووید -۱۹</a:t>
            </a:r>
          </a:p>
        </p:txBody>
      </p:sp>
      <p:sp>
        <p:nvSpPr>
          <p:cNvPr id="3" name="Content Placeholder 2"/>
          <p:cNvSpPr>
            <a:spLocks noGrp="1"/>
          </p:cNvSpPr>
          <p:nvPr>
            <p:ph idx="1"/>
          </p:nvPr>
        </p:nvSpPr>
        <p:spPr>
          <a:xfrm>
            <a:off x="838200" y="1637365"/>
            <a:ext cx="10515600" cy="4553227"/>
          </a:xfrm>
        </p:spPr>
        <p:txBody>
          <a:bodyPr>
            <a:normAutofit lnSpcReduction="10000"/>
          </a:bodyPr>
          <a:lstStyle/>
          <a:p>
            <a:pPr marL="0" indent="0" algn="just">
              <a:lnSpc>
                <a:spcPct val="150000"/>
              </a:lnSpc>
              <a:buNone/>
            </a:pPr>
            <a:r>
              <a:rPr lang="fa-IR" sz="1800" b="1" i="1" dirty="0">
                <a:effectLst>
                  <a:outerShdw blurRad="38100" dist="38100" dir="2700000" algn="tl">
                    <a:srgbClr val="000000">
                      <a:alpha val="43137"/>
                    </a:srgbClr>
                  </a:outerShdw>
                </a:effectLst>
                <a:cs typeface="B Lotus" panose="00000400000000000000" pitchFamily="2" charset="-78"/>
              </a:rPr>
              <a:t>سیر بیماری را می‌توان به مراحل زیر تقسیم کرد:</a:t>
            </a:r>
          </a:p>
          <a:p>
            <a:pPr marL="0" indent="0" algn="just">
              <a:lnSpc>
                <a:spcPct val="150000"/>
              </a:lnSpc>
              <a:buNone/>
              <a:tabLst>
                <a:tab pos="809625" algn="l"/>
              </a:tabLst>
            </a:pPr>
            <a:r>
              <a:rPr lang="fa-IR" sz="1600" dirty="0">
                <a:cs typeface="B Lotus" panose="00000400000000000000" pitchFamily="2" charset="-78"/>
              </a:rPr>
              <a:t>1. مرحله صفر بی علامت/ قبل از بروز علائم</a:t>
            </a:r>
          </a:p>
          <a:p>
            <a:pPr marL="0" indent="0" algn="just">
              <a:lnSpc>
                <a:spcPct val="150000"/>
              </a:lnSpc>
              <a:buNone/>
              <a:tabLst>
                <a:tab pos="809625" algn="l"/>
              </a:tabLst>
            </a:pPr>
            <a:r>
              <a:rPr lang="fa-IR" sz="1600" dirty="0">
                <a:cs typeface="B Lotus" panose="00000400000000000000" pitchFamily="2" charset="-78"/>
              </a:rPr>
              <a:t>2. مرحله یک مراحل ابتدایی عفونت (</a:t>
            </a:r>
            <a:r>
              <a:rPr lang="en-US" sz="1600" dirty="0">
                <a:cs typeface="B Lotus" panose="00000400000000000000" pitchFamily="2" charset="-78"/>
              </a:rPr>
              <a:t>Early infection</a:t>
            </a:r>
            <a:r>
              <a:rPr lang="fa-IR" sz="1600" dirty="0">
                <a:cs typeface="B Lotus" panose="00000400000000000000" pitchFamily="2" charset="-78"/>
              </a:rPr>
              <a:t>)</a:t>
            </a:r>
            <a:endParaRPr lang="en-US" sz="1600" dirty="0">
              <a:cs typeface="B Lotus" panose="00000400000000000000" pitchFamily="2" charset="-78"/>
            </a:endParaRPr>
          </a:p>
          <a:p>
            <a:pPr marL="0" indent="0" algn="just">
              <a:lnSpc>
                <a:spcPct val="150000"/>
              </a:lnSpc>
              <a:buNone/>
              <a:tabLst>
                <a:tab pos="809625" algn="l"/>
              </a:tabLst>
            </a:pPr>
            <a:r>
              <a:rPr lang="fa-IR" sz="1600" dirty="0">
                <a:cs typeface="B Lotus" panose="00000400000000000000" pitchFamily="2" charset="-78"/>
              </a:rPr>
              <a:t>3. مرحله دو: فاز تنفسی</a:t>
            </a:r>
          </a:p>
          <a:p>
            <a:pPr marL="0" indent="0" algn="just">
              <a:lnSpc>
                <a:spcPct val="150000"/>
              </a:lnSpc>
              <a:buNone/>
              <a:tabLst>
                <a:tab pos="809625" algn="l"/>
              </a:tabLst>
            </a:pPr>
            <a:r>
              <a:rPr lang="fa-IR" sz="1600" dirty="0">
                <a:cs typeface="B Lotus" panose="00000400000000000000" pitchFamily="2" charset="-78"/>
              </a:rPr>
              <a:t>4. مرحله سه فاز النهابی شديد (</a:t>
            </a:r>
            <a:r>
              <a:rPr lang="en-US" sz="1600" dirty="0">
                <a:cs typeface="B Lotus" panose="00000400000000000000" pitchFamily="2" charset="-78"/>
              </a:rPr>
              <a:t>Hyper inflammation</a:t>
            </a:r>
            <a:r>
              <a:rPr lang="fa-IR" sz="1600" dirty="0">
                <a:cs typeface="B Lotus" panose="00000400000000000000" pitchFamily="2" charset="-78"/>
              </a:rPr>
              <a:t>)</a:t>
            </a:r>
            <a:endParaRPr lang="en-US" sz="1600" dirty="0">
              <a:cs typeface="B Lotus" panose="00000400000000000000" pitchFamily="2" charset="-78"/>
            </a:endParaRPr>
          </a:p>
          <a:p>
            <a:pPr marL="0" indent="0" algn="ctr">
              <a:lnSpc>
                <a:spcPct val="150000"/>
              </a:lnSpc>
              <a:buNone/>
            </a:pPr>
            <a:r>
              <a:rPr lang="fa-IR" sz="1600" dirty="0">
                <a:cs typeface="B Titr" panose="00000700000000000000" pitchFamily="2" charset="-78"/>
              </a:rPr>
              <a:t>خاطر نشان می‌شود که نمی‌توان مرز دقیقی بین مراحل مختلف بیماری تصور کرد و هم‌پوشانی ممکن است وجود داشته باشد. از سویی تعبیر فاز به ترتیب مراحل نیست و ممکن است فرد از مرحله یک به سرعت و ناگهانی به مرحله پیشرفته برسد۔</a:t>
            </a:r>
          </a:p>
          <a:p>
            <a:pPr marL="0" indent="0" algn="ctr">
              <a:lnSpc>
                <a:spcPct val="150000"/>
              </a:lnSpc>
              <a:buNone/>
            </a:pPr>
            <a:r>
              <a:rPr lang="fa-IR" sz="1800" b="1" dirty="0">
                <a:solidFill>
                  <a:srgbClr val="FF0000"/>
                </a:solidFill>
                <a:effectLst>
                  <a:outerShdw blurRad="38100" dist="38100" dir="2700000" algn="tl">
                    <a:srgbClr val="000000">
                      <a:alpha val="43137"/>
                    </a:srgbClr>
                  </a:outerShdw>
                </a:effectLst>
                <a:cs typeface="B Lotus" panose="00000400000000000000" pitchFamily="2" charset="-78"/>
              </a:rPr>
              <a:t>آنچه اهمیت بسیار دارد، ارزیابی وضعیت بیمار بر اساس روند بیماری است و اساسا با یک بار چک سطح اکسیژن، نمی‌توان به سادگی مرحله بیماری را تعیین نمود. روند تغییرات بیمار در افت اکسیژن و یافته‌های رادیولوژیک، در کنار مجموع علائم وی، باید راهنمای تصمیم گیری‌های درمانی باشد.</a:t>
            </a:r>
          </a:p>
          <a:p>
            <a:pPr marL="0" indent="0" algn="just">
              <a:lnSpc>
                <a:spcPct val="150000"/>
              </a:lnSpc>
              <a:buNone/>
            </a:pPr>
            <a:endParaRPr lang="fa-IR" sz="1400" dirty="0">
              <a:cs typeface="B Lotus" panose="00000400000000000000" pitchFamily="2" charset="-78"/>
            </a:endParaRPr>
          </a:p>
        </p:txBody>
      </p:sp>
    </p:spTree>
    <p:extLst>
      <p:ext uri="{BB962C8B-B14F-4D97-AF65-F5344CB8AC3E}">
        <p14:creationId xmlns:p14="http://schemas.microsoft.com/office/powerpoint/2010/main" val="2675882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99247"/>
            <a:ext cx="10515600" cy="5477716"/>
          </a:xfrm>
        </p:spPr>
        <p:txBody>
          <a:bodyPr>
            <a:normAutofit/>
          </a:bodyPr>
          <a:lstStyle/>
          <a:p>
            <a:pPr marL="0" indent="0" algn="just">
              <a:lnSpc>
                <a:spcPct val="150000"/>
              </a:lnSpc>
              <a:buNone/>
            </a:pPr>
            <a:r>
              <a:rPr lang="fa-IR" sz="2400" b="1" dirty="0">
                <a:solidFill>
                  <a:srgbClr val="FF0000"/>
                </a:solidFill>
                <a:cs typeface="B Lotus" panose="00000400000000000000" pitchFamily="2" charset="-78"/>
              </a:rPr>
              <a:t>مرحله صفر (بی علامت قبل از بروز علائم)</a:t>
            </a:r>
          </a:p>
          <a:p>
            <a:pPr marL="0" indent="0" algn="just">
              <a:lnSpc>
                <a:spcPct val="150000"/>
              </a:lnSpc>
              <a:buNone/>
            </a:pPr>
            <a:r>
              <a:rPr lang="fa-IR" sz="1800" dirty="0">
                <a:cs typeface="B Lotus" panose="00000400000000000000" pitchFamily="2" charset="-78"/>
              </a:rPr>
              <a:t>تشخیص بیماری در این مرحله صرفا با تست آزمایشگاهی </a:t>
            </a:r>
            <a:r>
              <a:rPr lang="en-US" sz="1800" dirty="0">
                <a:cs typeface="B Lotus" panose="00000400000000000000" pitchFamily="2" charset="-78"/>
              </a:rPr>
              <a:t> RT-PCR </a:t>
            </a:r>
            <a:r>
              <a:rPr lang="fa-IR" sz="1800" dirty="0">
                <a:cs typeface="B Lotus" panose="00000400000000000000" pitchFamily="2" charset="-78"/>
              </a:rPr>
              <a:t>است که در حین بیماریایی در افراد بی علامت در تماس نزدیک با افراد مبتلا به کووید-۱۹ با تست </a:t>
            </a:r>
            <a:r>
              <a:rPr lang="en-US" sz="1800" dirty="0">
                <a:cs typeface="B Lotus" panose="00000400000000000000" pitchFamily="2" charset="-78"/>
              </a:rPr>
              <a:t>RT-PCR </a:t>
            </a:r>
            <a:r>
              <a:rPr lang="fa-IR" sz="1800" dirty="0">
                <a:cs typeface="B Lotus" panose="00000400000000000000" pitchFamily="2" charset="-78"/>
              </a:rPr>
              <a:t> مثبت و یا حين غربالگری از افراد بی علامت در مکان های تجمعی (نظیر زندان و....) صورت می‌گیرد. این افراد بعد از مدتی ممکن است علامت دار شوند لذا پایش علامتی آنها لازم است انجام شود.</a:t>
            </a:r>
          </a:p>
          <a:p>
            <a:pPr marL="0" indent="0" algn="just">
              <a:lnSpc>
                <a:spcPct val="150000"/>
              </a:lnSpc>
              <a:buNone/>
            </a:pPr>
            <a:r>
              <a:rPr lang="fa-IR" sz="2400" b="1" dirty="0">
                <a:solidFill>
                  <a:srgbClr val="FF0000"/>
                </a:solidFill>
                <a:cs typeface="B Lotus" panose="00000400000000000000" pitchFamily="2" charset="-78"/>
              </a:rPr>
              <a:t>مرحله یک (مراحل ابتدایی عفونت)</a:t>
            </a:r>
          </a:p>
          <a:p>
            <a:pPr marL="0" indent="0" algn="just">
              <a:lnSpc>
                <a:spcPct val="150000"/>
              </a:lnSpc>
              <a:buNone/>
            </a:pPr>
            <a:r>
              <a:rPr lang="fa-IR" sz="1800" dirty="0">
                <a:cs typeface="B Lotus" panose="00000400000000000000" pitchFamily="2" charset="-78"/>
              </a:rPr>
              <a:t>از نظر شدت بیماری این مرحله به عنوان مرحله خفیف در نظر گرفته می شود. علائم خفیف بصورت تب کمتر از ۳۸ درجه، گلودرد با یا بدون سرفه های خشک، لرز، سردرد، از دست دادن حس چشایی و بویایی، تهوع، استفراغ، بی اشتهایی، اسهال، بدن درد، ضعف و خستگی مفرط است. این علائم می تواند در هر فرد متفاوت باشد و بیمار یک یا چندین مورد از علائم را داشته باشد. در این مرحله علائم حیاتی (نبض، فشار خون و تعداد تنفس) پایدار است و 95%</a:t>
            </a:r>
            <a:r>
              <a:rPr lang="en-US" sz="1800" dirty="0">
                <a:cs typeface="B Lotus" panose="00000400000000000000" pitchFamily="2" charset="-78"/>
              </a:rPr>
              <a:t>SpO2</a:t>
            </a:r>
            <a:r>
              <a:rPr lang="en-US" sz="1800" dirty="0">
                <a:cs typeface="B Lotus" panose="00000400000000000000" pitchFamily="2" charset="-78"/>
                <a:sym typeface="Symbol" panose="05050102010706020507" pitchFamily="18" charset="2"/>
              </a:rPr>
              <a:t></a:t>
            </a:r>
            <a:r>
              <a:rPr lang="fa-IR" sz="1800" dirty="0">
                <a:cs typeface="B Lotus" panose="00000400000000000000" pitchFamily="2" charset="-78"/>
              </a:rPr>
              <a:t> (سطح اشباع اکسیژن) می‌باشد. عموما فرد نیاز به بستری ندارد. بیمارانی که جزو گروه‌های پر خطر برای کووید-۱۹ عارضه‌دار محسوب می‌شوند، باید با دقت بیشتری پیگیری شوند و در صورت بروز علائم تشدید بیماری نظیر تنگی نفس، باید مراجعه کرده و اقدامات بعدی انجام شود.</a:t>
            </a:r>
          </a:p>
        </p:txBody>
      </p:sp>
    </p:spTree>
    <p:extLst>
      <p:ext uri="{BB962C8B-B14F-4D97-AF65-F5344CB8AC3E}">
        <p14:creationId xmlns:p14="http://schemas.microsoft.com/office/powerpoint/2010/main" val="2768603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0752" y="147145"/>
            <a:ext cx="10515600" cy="5567363"/>
          </a:xfrm>
        </p:spPr>
        <p:txBody>
          <a:bodyPr>
            <a:noAutofit/>
          </a:bodyPr>
          <a:lstStyle/>
          <a:p>
            <a:pPr marL="0" indent="0" algn="just">
              <a:lnSpc>
                <a:spcPct val="150000"/>
              </a:lnSpc>
              <a:buNone/>
            </a:pPr>
            <a:r>
              <a:rPr lang="fa-IR" sz="2400" b="1" dirty="0">
                <a:solidFill>
                  <a:srgbClr val="FF0000"/>
                </a:solidFill>
                <a:cs typeface="B Titr" panose="00000700000000000000" pitchFamily="2" charset="-78"/>
              </a:rPr>
              <a:t>مرحله دو (فاز تنفسی)</a:t>
            </a:r>
          </a:p>
          <a:p>
            <a:pPr marL="0" indent="0" algn="just">
              <a:lnSpc>
                <a:spcPct val="100000"/>
              </a:lnSpc>
              <a:buNone/>
            </a:pPr>
            <a:r>
              <a:rPr lang="fa-IR" sz="1600" dirty="0">
                <a:cs typeface="B Lotus" panose="00000400000000000000" pitchFamily="2" charset="-78"/>
              </a:rPr>
              <a:t>این مرحله خود به دو قسمت متوسط و شدید تقسیم می شود:</a:t>
            </a:r>
          </a:p>
          <a:p>
            <a:pPr marL="0" indent="0" algn="just">
              <a:lnSpc>
                <a:spcPct val="100000"/>
              </a:lnSpc>
              <a:buNone/>
            </a:pPr>
            <a:r>
              <a:rPr lang="fa-IR" sz="1800" b="1" dirty="0">
                <a:solidFill>
                  <a:srgbClr val="FF0000"/>
                </a:solidFill>
                <a:cs typeface="B Lotus" panose="00000400000000000000" pitchFamily="2" charset="-78"/>
              </a:rPr>
              <a:t>فاز تنفسی متوسط (</a:t>
            </a:r>
            <a:r>
              <a:rPr lang="en-US" sz="1800" b="1" dirty="0">
                <a:solidFill>
                  <a:srgbClr val="FF0000"/>
                </a:solidFill>
                <a:cs typeface="B Lotus" panose="00000400000000000000" pitchFamily="2" charset="-78"/>
              </a:rPr>
              <a:t>Moderate</a:t>
            </a:r>
            <a:r>
              <a:rPr lang="fa-IR" sz="1800" b="1" dirty="0">
                <a:solidFill>
                  <a:srgbClr val="FF0000"/>
                </a:solidFill>
                <a:cs typeface="B Lotus" panose="00000400000000000000" pitchFamily="2" charset="-78"/>
              </a:rPr>
              <a:t>)</a:t>
            </a:r>
            <a:endParaRPr lang="en-US" sz="1800" b="1" dirty="0">
              <a:solidFill>
                <a:srgbClr val="FF0000"/>
              </a:solidFill>
              <a:cs typeface="B Lotus" panose="00000400000000000000" pitchFamily="2" charset="-78"/>
            </a:endParaRPr>
          </a:p>
          <a:p>
            <a:pPr marL="0" indent="0" algn="just">
              <a:lnSpc>
                <a:spcPct val="100000"/>
              </a:lnSpc>
              <a:buNone/>
            </a:pPr>
            <a:r>
              <a:rPr lang="fa-IR" sz="1600" dirty="0">
                <a:cs typeface="B Lotus" panose="00000400000000000000" pitchFamily="2" charset="-78"/>
              </a:rPr>
              <a:t>در این مرحله علائم قبلی با شدت بیشتر ممکن است وجود داشته باشد.</a:t>
            </a:r>
          </a:p>
          <a:p>
            <a:pPr marL="0" indent="0" algn="just">
              <a:lnSpc>
                <a:spcPct val="100000"/>
              </a:lnSpc>
              <a:buNone/>
            </a:pPr>
            <a:r>
              <a:rPr lang="fa-IR" sz="1600" dirty="0">
                <a:cs typeface="B Lotus" panose="00000400000000000000" pitchFamily="2" charset="-78"/>
              </a:rPr>
              <a:t>ملاک‌های ورود به این مرحله عبارت است از:</a:t>
            </a:r>
          </a:p>
          <a:p>
            <a:pPr marL="0" indent="0" algn="just">
              <a:lnSpc>
                <a:spcPct val="100000"/>
              </a:lnSpc>
              <a:buNone/>
            </a:pPr>
            <a:r>
              <a:rPr lang="fa-IR" sz="1600" dirty="0">
                <a:cs typeface="B Lotus" panose="00000400000000000000" pitchFamily="2" charset="-78"/>
              </a:rPr>
              <a:t>	1. وجود علائم تنفسی (شامل تنگی نفس، احساس درد و فشار در قفسه سینه، ...) با یا بدون تب مساوی/ بیشتر از</a:t>
            </a:r>
            <a:r>
              <a:rPr lang="fa-IR" sz="1600" dirty="0">
                <a:cs typeface="B Lotus" panose="00000400000000000000" pitchFamily="2" charset="-78"/>
                <a:sym typeface="Symbol" panose="05050102010706020507" pitchFamily="18" charset="2"/>
              </a:rPr>
              <a:t> </a:t>
            </a:r>
            <a:r>
              <a:rPr lang="fa-IR" sz="1600" dirty="0">
                <a:cs typeface="B Lotus" panose="00000400000000000000" pitchFamily="2" charset="-78"/>
              </a:rPr>
              <a:t> </a:t>
            </a:r>
            <a:r>
              <a:rPr lang="en-US" sz="1600" dirty="0">
                <a:cs typeface="B Lotus" panose="00000400000000000000" pitchFamily="2" charset="-78"/>
              </a:rPr>
              <a:t>C</a:t>
            </a:r>
            <a:r>
              <a:rPr lang="fa-IR" sz="1600" dirty="0">
                <a:cs typeface="B Lotus" panose="00000400000000000000" pitchFamily="2" charset="-78"/>
                <a:sym typeface="Symbol" panose="05050102010706020507" pitchFamily="18" charset="2"/>
              </a:rPr>
              <a:t>  </a:t>
            </a:r>
            <a:r>
              <a:rPr lang="fa-IR" sz="1600" dirty="0">
                <a:cs typeface="B Lotus" panose="00000400000000000000" pitchFamily="2" charset="-78"/>
              </a:rPr>
              <a:t>38</a:t>
            </a:r>
          </a:p>
          <a:p>
            <a:pPr marL="0" indent="0" algn="just">
              <a:lnSpc>
                <a:spcPct val="100000"/>
              </a:lnSpc>
              <a:buNone/>
            </a:pPr>
            <a:r>
              <a:rPr lang="fa-IR" sz="1600" dirty="0">
                <a:cs typeface="B Lotus" panose="00000400000000000000" pitchFamily="2" charset="-78"/>
              </a:rPr>
              <a:t>	2. </a:t>
            </a:r>
            <a:r>
              <a:rPr lang="en-US" sz="1600" dirty="0">
                <a:cs typeface="B Lotus" panose="00000400000000000000" pitchFamily="2" charset="-78"/>
              </a:rPr>
              <a:t>SpO2</a:t>
            </a:r>
            <a:r>
              <a:rPr lang="en-US" sz="1600" dirty="0">
                <a:cs typeface="B Lotus" panose="00000400000000000000" pitchFamily="2" charset="-78"/>
                <a:sym typeface="Symbol" panose="05050102010706020507" pitchFamily="18" charset="2"/>
              </a:rPr>
              <a:t></a:t>
            </a:r>
            <a:r>
              <a:rPr lang="fa-IR" sz="1600" dirty="0">
                <a:cs typeface="B Lotus" panose="00000400000000000000" pitchFamily="2" charset="-78"/>
                <a:sym typeface="Symbol" panose="05050102010706020507" pitchFamily="18" charset="2"/>
              </a:rPr>
              <a:t> بیش از </a:t>
            </a:r>
            <a:r>
              <a:rPr lang="fa-IR" sz="1600" dirty="0">
                <a:cs typeface="B Lotus" panose="00000400000000000000" pitchFamily="2" charset="-78"/>
              </a:rPr>
              <a:t>95%</a:t>
            </a:r>
          </a:p>
          <a:p>
            <a:pPr marL="0" indent="0" algn="just">
              <a:lnSpc>
                <a:spcPct val="100000"/>
              </a:lnSpc>
              <a:buNone/>
            </a:pPr>
            <a:r>
              <a:rPr lang="fa-IR" sz="1600" dirty="0">
                <a:cs typeface="B Lotus" panose="00000400000000000000" pitchFamily="2" charset="-78"/>
              </a:rPr>
              <a:t>	3. درگیری ریوی کمتر از 50%</a:t>
            </a:r>
          </a:p>
          <a:p>
            <a:pPr marL="0" indent="0" algn="just">
              <a:lnSpc>
                <a:spcPct val="100000"/>
              </a:lnSpc>
              <a:buNone/>
            </a:pPr>
            <a:r>
              <a:rPr lang="fa-IR" sz="1800" b="1" dirty="0">
                <a:solidFill>
                  <a:srgbClr val="FF0000"/>
                </a:solidFill>
                <a:cs typeface="B Lotus" panose="00000400000000000000" pitchFamily="2" charset="-78"/>
              </a:rPr>
              <a:t>فاز تنفسی شدید (</a:t>
            </a:r>
            <a:r>
              <a:rPr lang="en-US" sz="1800" b="1" dirty="0">
                <a:solidFill>
                  <a:srgbClr val="FF0000"/>
                </a:solidFill>
                <a:cs typeface="B Lotus" panose="00000400000000000000" pitchFamily="2" charset="-78"/>
              </a:rPr>
              <a:t>Severe</a:t>
            </a:r>
            <a:r>
              <a:rPr lang="fa-IR" sz="1800" b="1" dirty="0">
                <a:solidFill>
                  <a:srgbClr val="FF0000"/>
                </a:solidFill>
                <a:cs typeface="B Lotus" panose="00000400000000000000" pitchFamily="2" charset="-78"/>
              </a:rPr>
              <a:t>)</a:t>
            </a:r>
            <a:endParaRPr lang="en-US" sz="1800" b="1" dirty="0">
              <a:solidFill>
                <a:srgbClr val="FF0000"/>
              </a:solidFill>
              <a:cs typeface="B Lotus" panose="00000400000000000000" pitchFamily="2" charset="-78"/>
            </a:endParaRPr>
          </a:p>
          <a:p>
            <a:pPr marL="0" indent="0" algn="just">
              <a:lnSpc>
                <a:spcPct val="100000"/>
              </a:lnSpc>
              <a:buNone/>
            </a:pPr>
            <a:r>
              <a:rPr lang="fa-IR" sz="1600" dirty="0">
                <a:cs typeface="B Lotus" panose="00000400000000000000" pitchFamily="2" charset="-78"/>
              </a:rPr>
              <a:t>در این مرحله نیز عموما علائم بالینی با شدت بیشتری وجود دارد.</a:t>
            </a:r>
          </a:p>
          <a:p>
            <a:pPr marL="0" indent="0" algn="just">
              <a:lnSpc>
                <a:spcPct val="100000"/>
              </a:lnSpc>
              <a:buNone/>
            </a:pPr>
            <a:r>
              <a:rPr lang="fa-IR" sz="1600" dirty="0">
                <a:cs typeface="B Lotus" panose="00000400000000000000" pitchFamily="2" charset="-78"/>
              </a:rPr>
              <a:t>ملاک های ورود به این مرحله عبارتند از :</a:t>
            </a:r>
          </a:p>
          <a:p>
            <a:pPr marL="457200" lvl="1" indent="0" algn="just">
              <a:lnSpc>
                <a:spcPct val="100000"/>
              </a:lnSpc>
              <a:buNone/>
            </a:pPr>
            <a:r>
              <a:rPr lang="fa-IR" sz="1600" dirty="0">
                <a:cs typeface="B Lotus" panose="00000400000000000000" pitchFamily="2" charset="-78"/>
              </a:rPr>
              <a:t>1. پیشرفت سریع علائم تنفسی به ویژه تشدید تنگی نفس</a:t>
            </a:r>
          </a:p>
          <a:p>
            <a:pPr marL="457200" lvl="1" indent="0" algn="just">
              <a:lnSpc>
                <a:spcPct val="100000"/>
              </a:lnSpc>
              <a:buNone/>
            </a:pPr>
            <a:r>
              <a:rPr lang="fa-IR" sz="1600" dirty="0">
                <a:cs typeface="B Lotus" panose="00000400000000000000" pitchFamily="2" charset="-78"/>
              </a:rPr>
              <a:t>2. تاکی پنه (24&lt;</a:t>
            </a:r>
            <a:r>
              <a:rPr lang="en-US" sz="1600" dirty="0">
                <a:cs typeface="B Lotus" panose="00000400000000000000" pitchFamily="2" charset="-78"/>
              </a:rPr>
              <a:t>RR</a:t>
            </a:r>
            <a:r>
              <a:rPr lang="fa-IR" sz="1600" dirty="0">
                <a:cs typeface="B Lotus" panose="00000400000000000000" pitchFamily="2" charset="-78"/>
              </a:rPr>
              <a:t>)</a:t>
            </a:r>
            <a:endParaRPr lang="en-US" sz="1600" dirty="0">
              <a:cs typeface="B Lotus" panose="00000400000000000000" pitchFamily="2" charset="-78"/>
            </a:endParaRPr>
          </a:p>
          <a:p>
            <a:pPr marL="457200" lvl="1" indent="0" algn="just">
              <a:lnSpc>
                <a:spcPct val="100000"/>
              </a:lnSpc>
              <a:buNone/>
            </a:pPr>
            <a:r>
              <a:rPr lang="fa-IR" sz="1600" dirty="0">
                <a:cs typeface="B Lotus" panose="00000400000000000000" pitchFamily="2" charset="-78"/>
              </a:rPr>
              <a:t>3. </a:t>
            </a:r>
            <a:r>
              <a:rPr lang="en-US" sz="1600" dirty="0">
                <a:cs typeface="B Lotus" panose="00000400000000000000" pitchFamily="2" charset="-78"/>
              </a:rPr>
              <a:t>mmHg &gt; Pa02/2Fi02 Sp02&lt;95%</a:t>
            </a:r>
            <a:r>
              <a:rPr lang="fa-IR" sz="1600" dirty="0">
                <a:cs typeface="B Lotus" panose="00000400000000000000" pitchFamily="2" charset="-78"/>
              </a:rPr>
              <a:t>300</a:t>
            </a:r>
            <a:endParaRPr lang="en-US" sz="1600" dirty="0">
              <a:cs typeface="B Lotus" panose="00000400000000000000" pitchFamily="2" charset="-78"/>
            </a:endParaRPr>
          </a:p>
          <a:p>
            <a:pPr marL="457200" lvl="1" indent="0" algn="just">
              <a:lnSpc>
                <a:spcPct val="100000"/>
              </a:lnSpc>
              <a:buNone/>
            </a:pPr>
            <a:r>
              <a:rPr lang="fa-IR" sz="1600" dirty="0">
                <a:cs typeface="B Lotus" panose="00000400000000000000" pitchFamily="2" charset="-78"/>
              </a:rPr>
              <a:t>۴. افزایش </a:t>
            </a:r>
            <a:r>
              <a:rPr lang="en-US" sz="1600" dirty="0">
                <a:cs typeface="B Lotus" panose="00000400000000000000" pitchFamily="2" charset="-78"/>
              </a:rPr>
              <a:t>A-a gradient</a:t>
            </a:r>
            <a:r>
              <a:rPr lang="fa-IR" sz="1600" dirty="0">
                <a:cs typeface="B Lotus" panose="00000400000000000000" pitchFamily="2" charset="-78"/>
              </a:rPr>
              <a:t> و نیز افزایش درگیری بیش از %۵۰ از ریه در سی تی اسکن</a:t>
            </a:r>
          </a:p>
          <a:p>
            <a:pPr marL="0" indent="0" algn="ctr">
              <a:lnSpc>
                <a:spcPct val="100000"/>
              </a:lnSpc>
              <a:buNone/>
            </a:pPr>
            <a:r>
              <a:rPr lang="fa-IR" sz="1600" u="sng" dirty="0">
                <a:effectLst>
                  <a:outerShdw blurRad="38100" dist="38100" dir="2700000" algn="tl">
                    <a:srgbClr val="000000">
                      <a:alpha val="43137"/>
                    </a:srgbClr>
                  </a:outerShdw>
                </a:effectLst>
                <a:cs typeface="B Titr" panose="00000700000000000000" pitchFamily="2" charset="-78"/>
              </a:rPr>
              <a:t>لازم به ذکر است که بروز انواع شدید بیماری در هر زمانی از سیر بیماری ممکن است رخ دهد و بروز آن الزاما مستلزم طی همه مراحل</a:t>
            </a:r>
          </a:p>
          <a:p>
            <a:pPr marL="0" indent="0" algn="ctr">
              <a:lnSpc>
                <a:spcPct val="100000"/>
              </a:lnSpc>
              <a:buNone/>
            </a:pPr>
            <a:r>
              <a:rPr lang="fa-IR" sz="1600" u="sng" dirty="0">
                <a:effectLst>
                  <a:outerShdw blurRad="38100" dist="38100" dir="2700000" algn="tl">
                    <a:srgbClr val="000000">
                      <a:alpha val="43137"/>
                    </a:srgbClr>
                  </a:outerShdw>
                </a:effectLst>
                <a:cs typeface="B Titr" panose="00000700000000000000" pitchFamily="2" charset="-78"/>
              </a:rPr>
              <a:t>قبلی نیست.</a:t>
            </a:r>
          </a:p>
        </p:txBody>
      </p:sp>
    </p:spTree>
    <p:extLst>
      <p:ext uri="{BB962C8B-B14F-4D97-AF65-F5344CB8AC3E}">
        <p14:creationId xmlns:p14="http://schemas.microsoft.com/office/powerpoint/2010/main" val="2921915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762</TotalTime>
  <Words>8132</Words>
  <Application>Microsoft Office PowerPoint</Application>
  <PresentationFormat>Widescreen</PresentationFormat>
  <Paragraphs>370</Paragraphs>
  <Slides>49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B Lotus</vt:lpstr>
      <vt:lpstr>Calibri</vt:lpstr>
      <vt:lpstr>Calibri Light</vt:lpstr>
      <vt:lpstr>Wingdings</vt:lpstr>
      <vt:lpstr>Office Theme</vt:lpstr>
      <vt:lpstr>PowerPoint Presentation</vt:lpstr>
      <vt:lpstr>PowerPoint Presentation</vt:lpstr>
      <vt:lpstr>بارداری باعث افزایش احتمال ابتلا به کووید-19 نمی‌شود.</vt:lpstr>
      <vt:lpstr>PowerPoint Presentation</vt:lpstr>
      <vt:lpstr>تعریف مواد بیماری</vt:lpstr>
      <vt:lpstr>PowerPoint Presentation</vt:lpstr>
      <vt:lpstr>سیر بیماری کووید -۱۹</vt:lpstr>
      <vt:lpstr>PowerPoint Presentation</vt:lpstr>
      <vt:lpstr>PowerPoint Presentation</vt:lpstr>
      <vt:lpstr>PowerPoint Presentation</vt:lpstr>
      <vt:lpstr>راهنمای تشخیص و درمان بیماری کووید-19 در بارداری</vt:lpstr>
      <vt:lpstr>PowerPoint Presentation</vt:lpstr>
      <vt:lpstr>مادران باردار کووید 19 در موارد درمان سرپایی</vt:lpstr>
      <vt:lpstr>PowerPoint Presentation</vt:lpstr>
      <vt:lpstr>نکاتی که مراقبین سلامت باید به مادران آموزش دهند</vt:lpstr>
      <vt:lpstr>نحوه پیگیری رابطین پر خطر</vt:lpstr>
      <vt:lpstr>راهنمای خروج از وضعیت جداسازی مادر باردار با بیماری کووید-19 در مراقبت منزل</vt:lpstr>
      <vt:lpstr>خدمات تشخیص و درمان بیماران بستری </vt:lpstr>
      <vt:lpstr>PowerPoint Presentation</vt:lpstr>
      <vt:lpstr>PowerPoint Presentation</vt:lpstr>
      <vt:lpstr>آزمایش‌های توصیه شده برای موارد بستری</vt:lpstr>
      <vt:lpstr>PowerPoint Presentation</vt:lpstr>
      <vt:lpstr>PowerPoint Presentation</vt:lpstr>
      <vt:lpstr>PowerPoint Presentation</vt:lpstr>
      <vt:lpstr>فاز ريوي متوسط</vt:lpstr>
      <vt:lpstr>PowerPoint Presentation</vt:lpstr>
      <vt:lpstr>اقدامات و مراقبت ودرمان در مرحله بحرانی</vt:lpstr>
      <vt:lpstr>درمان‌های آنتی ویرال</vt:lpstr>
      <vt:lpstr>PowerPoint Presentation</vt:lpstr>
      <vt:lpstr>PowerPoint Presentation</vt:lpstr>
      <vt:lpstr>کورتیکواستروئید ها: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مراقبت پس از زایمان: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راه‌های تشخیص و درمان بیماری کووید-19</dc:title>
  <dc:creator>MRT www.Win2Farsi.com</dc:creator>
  <cp:lastModifiedBy>rpco</cp:lastModifiedBy>
  <cp:revision>128</cp:revision>
  <dcterms:created xsi:type="dcterms:W3CDTF">2021-03-15T09:34:32Z</dcterms:created>
  <dcterms:modified xsi:type="dcterms:W3CDTF">2021-10-20T04:22:47Z</dcterms:modified>
</cp:coreProperties>
</file>