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</p:sldMasterIdLst>
  <p:sldIdLst>
    <p:sldId id="281" r:id="rId9"/>
    <p:sldId id="258" r:id="rId10"/>
    <p:sldId id="262" r:id="rId11"/>
    <p:sldId id="270" r:id="rId12"/>
    <p:sldId id="263" r:id="rId13"/>
    <p:sldId id="271" r:id="rId14"/>
    <p:sldId id="272" r:id="rId15"/>
    <p:sldId id="264" r:id="rId16"/>
    <p:sldId id="273" r:id="rId17"/>
    <p:sldId id="274" r:id="rId18"/>
    <p:sldId id="265" r:id="rId19"/>
    <p:sldId id="275" r:id="rId20"/>
    <p:sldId id="266" r:id="rId21"/>
    <p:sldId id="276" r:id="rId22"/>
    <p:sldId id="267" r:id="rId23"/>
    <p:sldId id="277" r:id="rId24"/>
    <p:sldId id="278" r:id="rId25"/>
    <p:sldId id="280" r:id="rId26"/>
    <p:sldId id="268" r:id="rId27"/>
    <p:sldId id="28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6A3A4-B689-4529-B765-CB12A1124A07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2F0C-CD97-4BF9-8338-5D2C423E2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47416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6A3A4-B689-4529-B765-CB12A1124A07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2F0C-CD97-4BF9-8338-5D2C423E2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9283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6A3A4-B689-4529-B765-CB12A1124A07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2F0C-CD97-4BF9-8338-5D2C423E2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7550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F3EB1-8CF2-4578-8EED-49A88C2C1DE4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4590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627E6-C815-4575-904E-203CCF5C7338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9208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530DC-93C4-4E28-A427-CB0A1C8DCB3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6618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9235E-1DC5-428D-A52A-1D75475D033A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32170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0DFD2-539E-4B2A-956F-0F21C40B13C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202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1C9AB-9853-48FE-9452-A9900F26DEE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41698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55DC4-81D7-40DB-81E8-09F031FCE291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47323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8776C-A728-427D-BEC6-3F445ECF898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8968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6A3A4-B689-4529-B765-CB12A1124A07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2F0C-CD97-4BF9-8338-5D2C423E2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715170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8853E-E16C-40B9-8BFE-E10A5C09A8BF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51742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A826F-314E-40BB-807C-F49C57025386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49357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EBA23-EE27-4385-9F6A-99F266BB889E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02979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F3EB1-8CF2-4578-8EED-49A88C2C1DE4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03235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627E6-C815-4575-904E-203CCF5C7338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4566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530DC-93C4-4E28-A427-CB0A1C8DCB3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5828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9235E-1DC5-428D-A52A-1D75475D033A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76252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0DFD2-539E-4B2A-956F-0F21C40B13C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00831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1C9AB-9853-48FE-9452-A9900F26DEE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08268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55DC4-81D7-40DB-81E8-09F031FCE291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0749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6A3A4-B689-4529-B765-CB12A1124A07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2F0C-CD97-4BF9-8338-5D2C423E2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88109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8776C-A728-427D-BEC6-3F445ECF898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1986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8853E-E16C-40B9-8BFE-E10A5C09A8BF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44461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A826F-314E-40BB-807C-F49C57025386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9429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EBA23-EE27-4385-9F6A-99F266BB889E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5068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F3EB1-8CF2-4578-8EED-49A88C2C1DE4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40198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627E6-C815-4575-904E-203CCF5C7338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11916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530DC-93C4-4E28-A427-CB0A1C8DCB3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72029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9235E-1DC5-428D-A52A-1D75475D033A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25704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0DFD2-539E-4B2A-956F-0F21C40B13C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86790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1C9AB-9853-48FE-9452-A9900F26DEE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9509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6A3A4-B689-4529-B765-CB12A1124A07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2F0C-CD97-4BF9-8338-5D2C423E2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096816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55DC4-81D7-40DB-81E8-09F031FCE291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95384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8776C-A728-427D-BEC6-3F445ECF898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37354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8853E-E16C-40B9-8BFE-E10A5C09A8BF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70118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A826F-314E-40BB-807C-F49C57025386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3497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EBA23-EE27-4385-9F6A-99F266BB889E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2680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F3EB1-8CF2-4578-8EED-49A88C2C1DE4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627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627E6-C815-4575-904E-203CCF5C7338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3645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530DC-93C4-4E28-A427-CB0A1C8DCB3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90936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9235E-1DC5-428D-A52A-1D75475D033A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409553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0DFD2-539E-4B2A-956F-0F21C40B13C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7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6A3A4-B689-4529-B765-CB12A1124A07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2F0C-CD97-4BF9-8338-5D2C423E2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68579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1C9AB-9853-48FE-9452-A9900F26DEE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51119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55DC4-81D7-40DB-81E8-09F031FCE291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624543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8776C-A728-427D-BEC6-3F445ECF898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61637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8853E-E16C-40B9-8BFE-E10A5C09A8BF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04654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A826F-314E-40BB-807C-F49C57025386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81250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EBA23-EE27-4385-9F6A-99F266BB889E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10382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F3EB1-8CF2-4578-8EED-49A88C2C1DE4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37786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627E6-C815-4575-904E-203CCF5C7338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88995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530DC-93C4-4E28-A427-CB0A1C8DCB3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02535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9235E-1DC5-428D-A52A-1D75475D033A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4560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6A3A4-B689-4529-B765-CB12A1124A07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2F0C-CD97-4BF9-8338-5D2C423E2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6717798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0DFD2-539E-4B2A-956F-0F21C40B13C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60800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1C9AB-9853-48FE-9452-A9900F26DEE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06867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55DC4-81D7-40DB-81E8-09F031FCE291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54885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8776C-A728-427D-BEC6-3F445ECF898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20296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8853E-E16C-40B9-8BFE-E10A5C09A8BF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148341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A826F-314E-40BB-807C-F49C57025386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98976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EBA23-EE27-4385-9F6A-99F266BB889E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26617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F3EB1-8CF2-4578-8EED-49A88C2C1DE4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671934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627E6-C815-4575-904E-203CCF5C7338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57703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530DC-93C4-4E28-A427-CB0A1C8DCB3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648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6A3A4-B689-4529-B765-CB12A1124A07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2F0C-CD97-4BF9-8338-5D2C423E2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0812003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9235E-1DC5-428D-A52A-1D75475D033A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613586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0DFD2-539E-4B2A-956F-0F21C40B13C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16177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1C9AB-9853-48FE-9452-A9900F26DEE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614250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55DC4-81D7-40DB-81E8-09F031FCE291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528016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8776C-A728-427D-BEC6-3F445ECF898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71458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8853E-E16C-40B9-8BFE-E10A5C09A8BF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146536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A826F-314E-40BB-807C-F49C57025386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543847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EBA23-EE27-4385-9F6A-99F266BB889E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681173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F3EB1-8CF2-4578-8EED-49A88C2C1DE4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421418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627E6-C815-4575-904E-203CCF5C7338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6043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6A3A4-B689-4529-B765-CB12A1124A07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2F0C-CD97-4BF9-8338-5D2C423E2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051170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530DC-93C4-4E28-A427-CB0A1C8DCB3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867885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9235E-1DC5-428D-A52A-1D75475D033A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445303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0DFD2-539E-4B2A-956F-0F21C40B13C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092125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1C9AB-9853-48FE-9452-A9900F26DEE3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59680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55DC4-81D7-40DB-81E8-09F031FCE291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045892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8776C-A728-427D-BEC6-3F445ECF8982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057313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8853E-E16C-40B9-8BFE-E10A5C09A8BF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49676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A826F-314E-40BB-807C-F49C57025386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76676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EBA23-EE27-4385-9F6A-99F266BB889E}" type="slidenum">
              <a:rPr 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144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6A3A4-B689-4529-B765-CB12A1124A07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D2F0C-CD97-4BF9-8338-5D2C423E2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2728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6A3A4-B689-4529-B765-CB12A1124A07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D2F0C-CD97-4BF9-8338-5D2C423E2C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3156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6E0DE0-CDCE-406C-AAC5-0C05E0CDF3D3}" type="slidenum">
              <a:rPr lang="fa-I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1412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6E0DE0-CDCE-406C-AAC5-0C05E0CDF3D3}" type="slidenum">
              <a:rPr lang="fa-I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0849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6E0DE0-CDCE-406C-AAC5-0C05E0CDF3D3}" type="slidenum">
              <a:rPr lang="fa-I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7316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6E0DE0-CDCE-406C-AAC5-0C05E0CDF3D3}" type="slidenum">
              <a:rPr lang="fa-I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1094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6E0DE0-CDCE-406C-AAC5-0C05E0CDF3D3}" type="slidenum">
              <a:rPr lang="fa-I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4563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6E0DE0-CDCE-406C-AAC5-0C05E0CDF3D3}" type="slidenum">
              <a:rPr lang="fa-I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1697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6E0DE0-CDCE-406C-AAC5-0C05E0CDF3D3}" type="slidenum">
              <a:rPr lang="fa-I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0505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81883"/>
          </a:xfrm>
          <a:solidFill>
            <a:srgbClr val="FFFF00"/>
          </a:solidFill>
        </p:spPr>
        <p:txBody>
          <a:bodyPr/>
          <a:lstStyle/>
          <a:p>
            <a:r>
              <a:rPr lang="en-US" dirty="0" smtClean="0"/>
              <a:t>              </a:t>
            </a: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sz="8000" b="1" i="1" u="sng" dirty="0" smtClean="0">
                <a:solidFill>
                  <a:srgbClr val="FF0000"/>
                </a:solidFill>
              </a:rPr>
              <a:t>Blood pressure</a:t>
            </a:r>
            <a:endParaRPr lang="en-US" sz="8000" b="1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3763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84313"/>
            <a:ext cx="8229600" cy="4525962"/>
          </a:xfrm>
          <a:solidFill>
            <a:srgbClr val="FFFF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 Read this pressure on the manometer and add 30 mm to it.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It avoid the occasional error </a:t>
            </a:r>
            <a:r>
              <a:rPr lang="en-US" b="1" i="1" dirty="0" err="1" smtClean="0"/>
              <a:t>cuased</a:t>
            </a:r>
            <a:r>
              <a:rPr lang="en-US" b="1" i="1" dirty="0" smtClean="0"/>
              <a:t> by an </a:t>
            </a:r>
            <a:r>
              <a:rPr lang="en-US" b="1" i="1" dirty="0" err="1" smtClean="0"/>
              <a:t>auscultatory</a:t>
            </a:r>
            <a:r>
              <a:rPr lang="en-US" b="1" i="1" dirty="0" smtClean="0"/>
              <a:t> gap.    </a:t>
            </a:r>
          </a:p>
        </p:txBody>
      </p:sp>
    </p:spTree>
    <p:extLst>
      <p:ext uri="{BB962C8B-B14F-4D97-AF65-F5344CB8AC3E}">
        <p14:creationId xmlns="" xmlns:p14="http://schemas.microsoft.com/office/powerpoint/2010/main" val="415642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12876"/>
            <a:ext cx="8229600" cy="4525963"/>
          </a:xfrm>
          <a:solidFill>
            <a:srgbClr val="FFFF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Deflate the cuff and wait 15to 30 S.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Now place the bell over the brachial artery.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Inflate the cuff rapidly again to the level just determined</a:t>
            </a:r>
          </a:p>
        </p:txBody>
      </p:sp>
    </p:spTree>
    <p:extLst>
      <p:ext uri="{BB962C8B-B14F-4D97-AF65-F5344CB8AC3E}">
        <p14:creationId xmlns="" xmlns:p14="http://schemas.microsoft.com/office/powerpoint/2010/main" val="2449292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12876"/>
            <a:ext cx="8229600" cy="4525963"/>
          </a:xfrm>
          <a:solidFill>
            <a:srgbClr val="FFFF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Then deflate it slowly at a rate of about 2 to 3 mmHg/s note the level at which you hear the sounds of at least two consecutive beats. This is the systolic pressure .</a:t>
            </a:r>
          </a:p>
        </p:txBody>
      </p:sp>
    </p:spTree>
    <p:extLst>
      <p:ext uri="{BB962C8B-B14F-4D97-AF65-F5344CB8AC3E}">
        <p14:creationId xmlns="" xmlns:p14="http://schemas.microsoft.com/office/powerpoint/2010/main" val="1486792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12876"/>
            <a:ext cx="8229600" cy="4525963"/>
          </a:xfrm>
          <a:solidFill>
            <a:srgbClr val="FFFF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Continue to lower the pressure slowly until the sounds become muffled and then disappear. To confirm the disappearance of sounds, listen as the pressure falls another 10 to 20mmHg.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2139494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12876"/>
            <a:ext cx="8229600" cy="4525963"/>
          </a:xfrm>
          <a:solidFill>
            <a:srgbClr val="FFFF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The disappearance point which is usually only a few mmHg below the </a:t>
            </a:r>
            <a:r>
              <a:rPr lang="en-US" b="1" i="1" dirty="0" err="1" smtClean="0"/>
              <a:t>muffeling</a:t>
            </a:r>
            <a:r>
              <a:rPr lang="en-US" b="1" i="1" dirty="0" smtClean="0"/>
              <a:t> point gives the best estimate of true diastolic pressure in adults.</a:t>
            </a:r>
          </a:p>
        </p:txBody>
      </p:sp>
    </p:spTree>
    <p:extLst>
      <p:ext uri="{BB962C8B-B14F-4D97-AF65-F5344CB8AC3E}">
        <p14:creationId xmlns="" xmlns:p14="http://schemas.microsoft.com/office/powerpoint/2010/main" val="2555390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12876"/>
            <a:ext cx="8229600" cy="4525963"/>
          </a:xfrm>
          <a:solidFill>
            <a:srgbClr val="FFFF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Wait 2 or more minutes and repeat. Average your reading. If the first two readings differ by more than 5 mmHg take additional readings.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0858968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12876"/>
            <a:ext cx="8229600" cy="4525963"/>
          </a:xfrm>
          <a:solidFill>
            <a:srgbClr val="FFFF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Blood pressure should be taken in both at least once . There may be differ in pressure of 5 to 10 mmHg . Subsequent readings should be made on the arm with the higher pressure. </a:t>
            </a:r>
          </a:p>
        </p:txBody>
      </p:sp>
    </p:spTree>
    <p:extLst>
      <p:ext uri="{BB962C8B-B14F-4D97-AF65-F5344CB8AC3E}">
        <p14:creationId xmlns="" xmlns:p14="http://schemas.microsoft.com/office/powerpoint/2010/main" val="1463552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12876"/>
            <a:ext cx="8229600" cy="4525963"/>
          </a:xfrm>
          <a:solidFill>
            <a:srgbClr val="FFFF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Pressure difference of more than 10-15 mmHg between two arms suggest obstruction or compression on the side with lower pressure.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  </a:t>
            </a:r>
          </a:p>
        </p:txBody>
      </p:sp>
    </p:spTree>
    <p:extLst>
      <p:ext uri="{BB962C8B-B14F-4D97-AF65-F5344CB8AC3E}">
        <p14:creationId xmlns="" xmlns:p14="http://schemas.microsoft.com/office/powerpoint/2010/main" val="243494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12876"/>
            <a:ext cx="8229600" cy="4525963"/>
          </a:xfrm>
          <a:solidFill>
            <a:srgbClr val="FFFF66"/>
          </a:solidFill>
        </p:spPr>
        <p:txBody>
          <a:bodyPr/>
          <a:lstStyle/>
          <a:p>
            <a:pPr eaLnBrk="1" hangingPunct="1">
              <a:buFontTx/>
              <a:buNone/>
            </a:pPr>
            <a:endParaRPr lang="en-US" b="1" i="1" dirty="0" smtClean="0"/>
          </a:p>
          <a:p>
            <a:pPr eaLnBrk="1" hangingPunct="1">
              <a:buFontTx/>
              <a:buNone/>
            </a:pPr>
            <a:endParaRPr lang="en-US" b="1" i="1" dirty="0"/>
          </a:p>
          <a:p>
            <a:pPr eaLnBrk="1" hangingPunct="1">
              <a:buFontTx/>
              <a:buNone/>
            </a:pPr>
            <a:r>
              <a:rPr lang="en-US" b="1" i="1" dirty="0" smtClean="0"/>
              <a:t>Normally as the patient rises from horizontal to standing position S.B.P drop slightly or unchanged and D.B.P rises slightly.  </a:t>
            </a:r>
          </a:p>
        </p:txBody>
      </p:sp>
    </p:spTree>
    <p:extLst>
      <p:ext uri="{BB962C8B-B14F-4D97-AF65-F5344CB8AC3E}">
        <p14:creationId xmlns="" xmlns:p14="http://schemas.microsoft.com/office/powerpoint/2010/main" val="2546007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12876"/>
            <a:ext cx="8229600" cy="4525963"/>
          </a:xfrm>
          <a:solidFill>
            <a:srgbClr val="FFFF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A fall in S.B.P of 20 mmHg or more indicate orthostatic hypotension caused by drugs, volume depletion, prolonged bed rest, and autonomic neuropathy .  </a:t>
            </a:r>
          </a:p>
        </p:txBody>
      </p:sp>
    </p:spTree>
    <p:extLst>
      <p:ext uri="{BB962C8B-B14F-4D97-AF65-F5344CB8AC3E}">
        <p14:creationId xmlns="" xmlns:p14="http://schemas.microsoft.com/office/powerpoint/2010/main" val="1683943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84313"/>
            <a:ext cx="8229600" cy="4525962"/>
          </a:xfrm>
          <a:solidFill>
            <a:srgbClr val="FFFF66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i="1" u="sng" smtClean="0">
                <a:solidFill>
                  <a:srgbClr val="FF0000"/>
                </a:solidFill>
              </a:rPr>
              <a:t>Category            Systolic           Diastolic</a:t>
            </a:r>
          </a:p>
          <a:p>
            <a:pPr eaLnBrk="1" hangingPunct="1">
              <a:buFontTx/>
              <a:buNone/>
            </a:pPr>
            <a:r>
              <a:rPr lang="en-US" b="1" i="1" u="sng" smtClean="0"/>
              <a:t>  Normal              &lt;130                  &lt;85</a:t>
            </a:r>
          </a:p>
          <a:p>
            <a:pPr eaLnBrk="1" hangingPunct="1">
              <a:buFontTx/>
              <a:buNone/>
            </a:pPr>
            <a:r>
              <a:rPr lang="en-US" b="1" i="1" u="sng" smtClean="0"/>
              <a:t>High normal        130-139             85-89</a:t>
            </a:r>
          </a:p>
          <a:p>
            <a:pPr eaLnBrk="1" hangingPunct="1">
              <a:buFontTx/>
              <a:buNone/>
            </a:pPr>
            <a:r>
              <a:rPr lang="en-US" b="1" i="1" u="sng" smtClean="0"/>
              <a:t>Mild                      140-159             90-99</a:t>
            </a:r>
          </a:p>
          <a:p>
            <a:pPr eaLnBrk="1" hangingPunct="1">
              <a:buFontTx/>
              <a:buNone/>
            </a:pPr>
            <a:r>
              <a:rPr lang="en-US" b="1" i="1" u="sng" smtClean="0"/>
              <a:t>Moderate             160-179             100-109</a:t>
            </a:r>
          </a:p>
          <a:p>
            <a:pPr eaLnBrk="1" hangingPunct="1">
              <a:buFontTx/>
              <a:buNone/>
            </a:pPr>
            <a:r>
              <a:rPr lang="en-US" b="1" i="1" u="sng" smtClean="0"/>
              <a:t>Severe                 180-209             110-119</a:t>
            </a:r>
          </a:p>
          <a:p>
            <a:pPr eaLnBrk="1" hangingPunct="1">
              <a:buFontTx/>
              <a:buNone/>
            </a:pPr>
            <a:r>
              <a:rPr lang="en-US" b="1" i="1" u="sng" smtClean="0"/>
              <a:t>Very severe         &gt;210                  &gt;120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2318691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12876"/>
            <a:ext cx="8229600" cy="4525963"/>
          </a:xfrm>
          <a:solidFill>
            <a:srgbClr val="FFFF66"/>
          </a:solidFill>
        </p:spPr>
        <p:txBody>
          <a:bodyPr/>
          <a:lstStyle/>
          <a:p>
            <a:pPr eaLnBrk="1" hangingPunct="1">
              <a:buFontTx/>
              <a:buNone/>
            </a:pPr>
            <a:endParaRPr lang="en-US" b="1" i="1" dirty="0"/>
          </a:p>
          <a:p>
            <a:pPr eaLnBrk="1" hangingPunct="1">
              <a:buFontTx/>
              <a:buNone/>
            </a:pPr>
            <a:endParaRPr lang="en-US" b="1" i="1" dirty="0" smtClean="0"/>
          </a:p>
          <a:p>
            <a:pPr eaLnBrk="1" hangingPunct="1">
              <a:buFontTx/>
              <a:buNone/>
            </a:pPr>
            <a:r>
              <a:rPr lang="en-US" b="1" i="1" dirty="0" smtClean="0"/>
              <a:t> Another measurement after 1 to 5 minutes of change in position may identify orthostatic hypotension missed by earlier readings. </a:t>
            </a:r>
          </a:p>
        </p:txBody>
      </p:sp>
    </p:spTree>
    <p:extLst>
      <p:ext uri="{BB962C8B-B14F-4D97-AF65-F5344CB8AC3E}">
        <p14:creationId xmlns="" xmlns:p14="http://schemas.microsoft.com/office/powerpoint/2010/main" val="282242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84313"/>
            <a:ext cx="8229600" cy="4525962"/>
          </a:xfrm>
          <a:solidFill>
            <a:srgbClr val="FFFF66"/>
          </a:solidFill>
        </p:spPr>
        <p:txBody>
          <a:bodyPr/>
          <a:lstStyle/>
          <a:p>
            <a:pPr eaLnBrk="1" hangingPunct="1">
              <a:buFontTx/>
              <a:buNone/>
            </a:pPr>
            <a:endParaRPr lang="en-US" b="1" i="1" dirty="0" smtClean="0"/>
          </a:p>
          <a:p>
            <a:pPr eaLnBrk="1" hangingPunct="1">
              <a:buFontTx/>
              <a:buNone/>
            </a:pPr>
            <a:endParaRPr lang="en-US" b="1" i="1" dirty="0"/>
          </a:p>
          <a:p>
            <a:pPr eaLnBrk="1" hangingPunct="1">
              <a:buFontTx/>
              <a:buNone/>
            </a:pPr>
            <a:r>
              <a:rPr lang="en-US" b="1" i="1" dirty="0" smtClean="0"/>
              <a:t>Before the BP is recorded patient should avoid smocking or ingesting caffeine for 30 min and should rest for at least 5 min.</a:t>
            </a:r>
          </a:p>
        </p:txBody>
      </p:sp>
    </p:spTree>
    <p:extLst>
      <p:ext uri="{BB962C8B-B14F-4D97-AF65-F5344CB8AC3E}">
        <p14:creationId xmlns="" xmlns:p14="http://schemas.microsoft.com/office/powerpoint/2010/main" val="1826465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84313"/>
            <a:ext cx="8229600" cy="4525962"/>
          </a:xfrm>
          <a:solidFill>
            <a:srgbClr val="FFFF66"/>
          </a:solidFill>
        </p:spPr>
        <p:txBody>
          <a:bodyPr/>
          <a:lstStyle/>
          <a:p>
            <a:pPr eaLnBrk="1" hangingPunct="1">
              <a:buFontTx/>
              <a:buNone/>
            </a:pPr>
            <a:endParaRPr lang="en-US" b="1" i="1" dirty="0" smtClean="0"/>
          </a:p>
          <a:p>
            <a:pPr eaLnBrk="1" hangingPunct="1">
              <a:buFontTx/>
              <a:buNone/>
            </a:pPr>
            <a:endParaRPr lang="en-US" b="1" i="1" dirty="0"/>
          </a:p>
          <a:p>
            <a:pPr eaLnBrk="1" hangingPunct="1">
              <a:buFontTx/>
              <a:buNone/>
            </a:pPr>
            <a:r>
              <a:rPr lang="en-US" b="1" i="1" dirty="0" smtClean="0"/>
              <a:t>The inflatable bladder of the cuff should have a width of about 40% and the length of bladder should be about of 80% of limb circumference.  </a:t>
            </a:r>
          </a:p>
        </p:txBody>
      </p:sp>
    </p:spTree>
    <p:extLst>
      <p:ext uri="{BB962C8B-B14F-4D97-AF65-F5344CB8AC3E}">
        <p14:creationId xmlns="" xmlns:p14="http://schemas.microsoft.com/office/powerpoint/2010/main" val="517142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84313"/>
            <a:ext cx="8229600" cy="4525962"/>
          </a:xfrm>
          <a:solidFill>
            <a:srgbClr val="FFFF66"/>
          </a:solidFill>
        </p:spPr>
        <p:txBody>
          <a:bodyPr/>
          <a:lstStyle/>
          <a:p>
            <a:pPr eaLnBrk="1" hangingPunct="1">
              <a:buFontTx/>
              <a:buNone/>
            </a:pPr>
            <a:endParaRPr lang="en-US" b="1" i="1" dirty="0" smtClean="0"/>
          </a:p>
          <a:p>
            <a:pPr eaLnBrk="1" hangingPunct="1">
              <a:buFontTx/>
              <a:buNone/>
            </a:pPr>
            <a:endParaRPr lang="en-US" b="1" i="1" dirty="0"/>
          </a:p>
          <a:p>
            <a:pPr eaLnBrk="1" hangingPunct="1">
              <a:buFontTx/>
              <a:buNone/>
            </a:pPr>
            <a:r>
              <a:rPr lang="en-US" b="1" i="1" dirty="0" smtClean="0"/>
              <a:t>Position the arm is at heart level roughly level with the 4</a:t>
            </a:r>
            <a:r>
              <a:rPr lang="en-US" b="1" i="1" baseline="30000" dirty="0" smtClean="0"/>
              <a:t>th</a:t>
            </a:r>
            <a:r>
              <a:rPr lang="en-US" b="1" i="1" dirty="0" smtClean="0"/>
              <a:t> interspace .</a:t>
            </a:r>
          </a:p>
          <a:p>
            <a:pPr eaLnBrk="1" hangingPunct="1">
              <a:buFontTx/>
              <a:buNone/>
            </a:pPr>
            <a:endParaRPr lang="en-US" b="1" i="1" dirty="0" smtClean="0"/>
          </a:p>
          <a:p>
            <a:pPr eaLnBrk="1" hangingPunct="1">
              <a:buFontTx/>
              <a:buNone/>
            </a:pPr>
            <a:endParaRPr lang="en-US" b="1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1573301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84313"/>
            <a:ext cx="8229600" cy="4525962"/>
          </a:xfrm>
          <a:solidFill>
            <a:srgbClr val="FFFF66"/>
          </a:solidFill>
        </p:spPr>
        <p:txBody>
          <a:bodyPr/>
          <a:lstStyle/>
          <a:p>
            <a:pPr eaLnBrk="1" hangingPunct="1">
              <a:buFontTx/>
              <a:buNone/>
            </a:pPr>
            <a:endParaRPr lang="en-US" b="1" i="1" dirty="0" smtClean="0"/>
          </a:p>
          <a:p>
            <a:pPr eaLnBrk="1" hangingPunct="1">
              <a:buFontTx/>
              <a:buNone/>
            </a:pPr>
            <a:endParaRPr lang="en-US" b="1" i="1" dirty="0" smtClean="0"/>
          </a:p>
          <a:p>
            <a:pPr eaLnBrk="1" hangingPunct="1">
              <a:buFontTx/>
              <a:buNone/>
            </a:pPr>
            <a:r>
              <a:rPr lang="en-US" b="1" i="1" dirty="0" smtClean="0"/>
              <a:t>The lower border of the cuff should be about 2.5 cm </a:t>
            </a:r>
            <a:r>
              <a:rPr lang="en-US" b="1" i="1" dirty="0" err="1" smtClean="0"/>
              <a:t>antecubital</a:t>
            </a:r>
            <a:r>
              <a:rPr lang="en-US" b="1" i="1" dirty="0" smtClean="0"/>
              <a:t> crease.</a:t>
            </a:r>
          </a:p>
          <a:p>
            <a:pPr eaLnBrk="1" hangingPunct="1">
              <a:buFontTx/>
              <a:buNone/>
            </a:pPr>
            <a:endParaRPr lang="en-US" b="1" i="1" dirty="0" smtClean="0"/>
          </a:p>
          <a:p>
            <a:pPr eaLnBrk="1" hangingPunct="1">
              <a:buFontTx/>
              <a:buNone/>
            </a:pPr>
            <a:endParaRPr lang="en-US" b="1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2461616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84313"/>
            <a:ext cx="8229600" cy="4525962"/>
          </a:xfrm>
          <a:solidFill>
            <a:srgbClr val="FFFF66"/>
          </a:solidFill>
        </p:spPr>
        <p:txBody>
          <a:bodyPr/>
          <a:lstStyle/>
          <a:p>
            <a:pPr eaLnBrk="1" hangingPunct="1">
              <a:buFontTx/>
              <a:buNone/>
            </a:pPr>
            <a:endParaRPr lang="en-US" b="1" i="1" dirty="0" smtClean="0"/>
          </a:p>
          <a:p>
            <a:pPr eaLnBrk="1" hangingPunct="1">
              <a:buFontTx/>
              <a:buNone/>
            </a:pPr>
            <a:endParaRPr lang="en-US" b="1" i="1" dirty="0" smtClean="0"/>
          </a:p>
          <a:p>
            <a:pPr eaLnBrk="1" hangingPunct="1">
              <a:buFontTx/>
              <a:buNone/>
            </a:pPr>
            <a:r>
              <a:rPr lang="en-US" b="1" i="1" dirty="0" smtClean="0"/>
              <a:t>Center the inflatable bladder over the brachial artery.</a:t>
            </a:r>
          </a:p>
        </p:txBody>
      </p:sp>
    </p:spTree>
    <p:extLst>
      <p:ext uri="{BB962C8B-B14F-4D97-AF65-F5344CB8AC3E}">
        <p14:creationId xmlns="" xmlns:p14="http://schemas.microsoft.com/office/powerpoint/2010/main" val="3423256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84313"/>
            <a:ext cx="8229600" cy="4525962"/>
          </a:xfrm>
          <a:solidFill>
            <a:srgbClr val="FFFF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To determine how high to raise the cuff pressure, first estimate the S.B.P by palpitation.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500334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FF99"/>
          </a:solidFill>
        </p:spPr>
        <p:txBody>
          <a:bodyPr/>
          <a:lstStyle/>
          <a:p>
            <a:pPr eaLnBrk="1" hangingPunct="1"/>
            <a:r>
              <a:rPr lang="en-US" b="1" i="1" u="sng" smtClean="0">
                <a:solidFill>
                  <a:srgbClr val="FF0000"/>
                </a:solidFill>
              </a:rPr>
              <a:t>Blood pressure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484313"/>
            <a:ext cx="8229600" cy="4525962"/>
          </a:xfrm>
          <a:solidFill>
            <a:srgbClr val="FFFF66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b="1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i="1" dirty="0" smtClean="0"/>
              <a:t>As you feel the radial artery with the fingers of one hand, rapidly inflate the cuff until the radial pulse disappears.    </a:t>
            </a:r>
          </a:p>
        </p:txBody>
      </p:sp>
    </p:spTree>
    <p:extLst>
      <p:ext uri="{BB962C8B-B14F-4D97-AF65-F5344CB8AC3E}">
        <p14:creationId xmlns="" xmlns:p14="http://schemas.microsoft.com/office/powerpoint/2010/main" val="1860175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497</Words>
  <Application>Microsoft Office PowerPoint</Application>
  <PresentationFormat>Custom</PresentationFormat>
  <Paragraphs>86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Office Theme</vt:lpstr>
      <vt:lpstr>Default Design</vt:lpstr>
      <vt:lpstr>1_Default Design</vt:lpstr>
      <vt:lpstr>2_Default Design</vt:lpstr>
      <vt:lpstr>3_Default Design</vt:lpstr>
      <vt:lpstr>4_Default Design</vt:lpstr>
      <vt:lpstr>5_Default Design</vt:lpstr>
      <vt:lpstr>6_Default Design</vt:lpstr>
      <vt:lpstr>                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  <vt:lpstr>Blood pressure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Hypertension</dc:title>
  <dc:creator>KAVOSH</dc:creator>
  <cp:lastModifiedBy>Windows User</cp:lastModifiedBy>
  <cp:revision>8</cp:revision>
  <dcterms:created xsi:type="dcterms:W3CDTF">2021-09-17T10:45:36Z</dcterms:created>
  <dcterms:modified xsi:type="dcterms:W3CDTF">2021-09-19T07:13:57Z</dcterms:modified>
</cp:coreProperties>
</file>