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46"/>
  </p:notesMasterIdLst>
  <p:sldIdLst>
    <p:sldId id="296" r:id="rId4"/>
    <p:sldId id="297" r:id="rId5"/>
    <p:sldId id="298" r:id="rId6"/>
    <p:sldId id="256" r:id="rId7"/>
    <p:sldId id="281" r:id="rId8"/>
    <p:sldId id="282" r:id="rId9"/>
    <p:sldId id="257" r:id="rId10"/>
    <p:sldId id="258" r:id="rId11"/>
    <p:sldId id="259" r:id="rId12"/>
    <p:sldId id="260" r:id="rId13"/>
    <p:sldId id="261" r:id="rId14"/>
    <p:sldId id="283" r:id="rId15"/>
    <p:sldId id="262" r:id="rId16"/>
    <p:sldId id="284" r:id="rId17"/>
    <p:sldId id="263" r:id="rId18"/>
    <p:sldId id="285" r:id="rId19"/>
    <p:sldId id="264" r:id="rId20"/>
    <p:sldId id="286" r:id="rId21"/>
    <p:sldId id="265" r:id="rId22"/>
    <p:sldId id="266" r:id="rId23"/>
    <p:sldId id="267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68" r:id="rId33"/>
    <p:sldId id="269" r:id="rId34"/>
    <p:sldId id="270" r:id="rId35"/>
    <p:sldId id="271" r:id="rId36"/>
    <p:sldId id="272" r:id="rId37"/>
    <p:sldId id="273" r:id="rId38"/>
    <p:sldId id="274" r:id="rId39"/>
    <p:sldId id="275" r:id="rId40"/>
    <p:sldId id="276" r:id="rId41"/>
    <p:sldId id="277" r:id="rId42"/>
    <p:sldId id="278" r:id="rId43"/>
    <p:sldId id="279" r:id="rId44"/>
    <p:sldId id="28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D73C8-256B-4E41-8E83-8372A31C284E}" type="datetimeFigureOut">
              <a:rPr lang="en-US" smtClean="0"/>
              <a:pPr/>
              <a:t>9/19/2021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9C2C3-8A29-4BF8-8479-FF115ED4FA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2267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F7A902-A114-4B0A-83AF-25CB703856BB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6774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6A393-5E64-4F7A-A71C-31E266EDDDA4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00709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10ABB-B24B-4472-A291-190CCB9D10D6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087451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0664-5259-497B-A441-1C4E70687517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926258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1"/>
            <a:ext cx="12187767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 sz="1800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7373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36726"/>
            <a:ext cx="103632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374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609600" y="6248400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247CE0-396C-40C4-A0AD-9FD1C95B4FEC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1575"/>
            <a:ext cx="3860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5475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61266A25-EA90-4067-88C6-9875487B67A6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982643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C01AA-C484-4FB4-B389-49498265A0C2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825998-1825-425B-8CF9-A8AF4E150ECB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1900865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A1999-F716-46FF-A99F-37F3AEC87497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60EB61-9656-427A-B2DB-BA058A455F04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387008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353A3-3F61-4A55-AF08-90DD49B36FB5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A7A3CE-DE37-43BD-8E33-09E89BE57B8A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4118339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7E8F2-F87C-49DC-9F54-C68D4A106ADA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40E72-8EF4-4381-B9AD-FAE4373F5F75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260166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9E73B-419E-4AFF-A9A0-32A81DCFD8B5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85D927-3163-4BDE-98D7-5565D704DF16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2681771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3E0C2-99F2-42BF-9173-B64FDC8914F4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20460F-5D16-48AE-B587-A7447B0CA121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37483196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7B8AA-B9D5-4012-996E-75FEF986E02C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54DC4B-A3C4-4D99-8634-0BBCCE5EE857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392618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C415-897E-4C4C-A7D3-D3DD235F26CD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368600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E2371-5D5B-447D-B395-8ACFE428F9BD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4CC105-C457-48AF-B101-22D05B762559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769914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1D62E-2BC2-4BA8-A47F-E3577CE9B50A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5E38D-89D2-4459-8CBF-51931E0B7A3B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3292564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BE2AE-662D-444D-B71F-30C63C5D8EEE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9FB359-15A6-42CB-AB0C-2AA34A48FC57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</p:spTree>
    <p:extLst>
      <p:ext uri="{BB962C8B-B14F-4D97-AF65-F5344CB8AC3E}">
        <p14:creationId xmlns="" xmlns:p14="http://schemas.microsoft.com/office/powerpoint/2010/main" val="39915909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2124-2BF0-4D5E-89A7-2FB11E803F68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9785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7287-7FBC-44E4-9A07-1E730DD49405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7539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870B9-91A8-44A3-A0CC-95B0AB669B88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7114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F4AAC-4148-4133-86DD-32CA3B2E5F44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49099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3C0BC-8746-4422-9DF4-863E2ACC60B7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2028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3D541-CD72-40B6-BF9B-19637B454CDE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71439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FEDD-4100-4A49-87D4-ADF124E105D8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6870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253BE-E567-4AE8-8947-24E5FB58495B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9493795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61115-5376-435E-9AD9-C86391F006CF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0475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20DB8-DAFF-4005-8E03-A1906F72CEAF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65901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57F06-1CE1-48E1-938B-6094D163D792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24709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BFAFA-B175-4AC4-9E94-4E23F6F3DE0F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250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8E82F-9745-464C-B9F9-79EC77637388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3666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4E904-0EDB-4477-8C4F-246AC0B3AC3C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4310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5CA80-411D-4AF5-86E8-0E4538887B15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181085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D38D3-82BE-403F-9223-8216C6DA53E1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4079034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29DC-4F9D-446F-A323-520551A48001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93819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19EA-2E26-4E2B-9079-764EDC68F3D0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609797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DC0CD-C20A-4E2A-BE4F-FCBEE5B8B5D5}" type="datetime3">
              <a:rPr lang="en-US" smtClean="0"/>
              <a:pPr/>
              <a:t>19 September 2021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SKUMS.ShD, assistant professor in nursing</a:t>
            </a: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C613F-AE75-4F95-9237-5051AAF79E6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356907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515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D4F61AF-2E90-4266-91F8-64089798D582}" type="datetime3">
              <a:rPr lang="en-US"/>
              <a:pPr>
                <a:defRPr/>
              </a:pPr>
              <a:t>19 September 2021</a:t>
            </a:fld>
            <a:endParaRPr 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anose="020B0604020202020204" pitchFamily="34" charset="0"/>
              </a:defRPr>
            </a:lvl1pPr>
          </a:lstStyle>
          <a:p>
            <a:fld id="{35735701-A230-4F6B-8128-B9E93C1A4068}" type="slidenum">
              <a:rPr lang="ar-SA" altLang="en-US"/>
              <a:pPr/>
              <a:t>‹#›</a:t>
            </a:fld>
            <a:endParaRPr lang="en-US" alt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1" y="1"/>
            <a:ext cx="12187767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271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7271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7271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7271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fa-IR" sz="1800"/>
              </a:p>
            </p:txBody>
          </p:sp>
        </p:grpSp>
        <p:sp>
          <p:nvSpPr>
            <p:cNvPr id="7271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fa-IR" sz="1800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7271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271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200" smtClean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SKUMS.ShD; Assistant professor in nursing</a:t>
            </a:r>
          </a:p>
        </p:txBody>
      </p:sp>
      <p:sp>
        <p:nvSpPr>
          <p:cNvPr id="7271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7134636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2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9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27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27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27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27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27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27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A691E2-0345-4476-99C3-6A6B077D4735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</p:grpSp>
    </p:spTree>
    <p:extLst>
      <p:ext uri="{BB962C8B-B14F-4D97-AF65-F5344CB8AC3E}">
        <p14:creationId xmlns="" xmlns:p14="http://schemas.microsoft.com/office/powerpoint/2010/main" val="2102391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wav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48000"/>
            <a:ext cx="8458200" cy="1828800"/>
          </a:xfrm>
        </p:spPr>
        <p:txBody>
          <a:bodyPr anchor="ctr">
            <a:noAutofit/>
          </a:bodyPr>
          <a:lstStyle/>
          <a:p>
            <a:pPr algn="ctr"/>
            <a:r>
              <a:rPr lang="fa-IR" sz="6600" dirty="0" smtClean="0">
                <a:solidFill>
                  <a:srgbClr val="FFFF00"/>
                </a:solidFill>
              </a:rPr>
              <a:t>مراقبت های پرستاری در بیماری پرفشاری خون</a:t>
            </a:r>
            <a:endParaRPr lang="fa-IR" sz="66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981" y="5334000"/>
            <a:ext cx="7854696" cy="762000"/>
          </a:xfrm>
        </p:spPr>
        <p:txBody>
          <a:bodyPr/>
          <a:lstStyle/>
          <a:p>
            <a:pPr algn="ctr"/>
            <a:r>
              <a:rPr lang="fa-IR" dirty="0" smtClean="0"/>
              <a:t>شیرمحمد داودوند، استادیار پرستاری</a:t>
            </a:r>
            <a:endParaRPr lang="fa-IR" dirty="0"/>
          </a:p>
        </p:txBody>
      </p:sp>
      <p:pic>
        <p:nvPicPr>
          <p:cNvPr id="5" name="Picture 4" descr="دانشگاه علوم پزشکی شهر کرد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721" y="914400"/>
            <a:ext cx="891608" cy="990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213429" y="2057400"/>
            <a:ext cx="75438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>
                <a:solidFill>
                  <a:prstClr val="white"/>
                </a:solidFill>
                <a:latin typeface="Constantia"/>
              </a:rPr>
              <a:t>دانشگاه علوم پزشکی و خدمات بهداشتی درمانی چهارمحال و بختیاری</a:t>
            </a:r>
            <a:endParaRPr lang="en-US" sz="2000" dirty="0">
              <a:solidFill>
                <a:prstClr val="white"/>
              </a:solidFill>
              <a:latin typeface="Constantia"/>
            </a:endParaRPr>
          </a:p>
          <a:p>
            <a:pPr algn="ctr"/>
            <a:r>
              <a:rPr lang="fa-IR" sz="2000" dirty="0">
                <a:solidFill>
                  <a:prstClr val="white"/>
                </a:solidFill>
                <a:latin typeface="Constantia"/>
              </a:rPr>
              <a:t>دانشکده پرستاری و مامایی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3000" y="381000"/>
            <a:ext cx="13450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dirty="0">
                <a:solidFill>
                  <a:prstClr val="white"/>
                </a:solidFill>
                <a:latin typeface="Constantia"/>
              </a:rPr>
              <a:t>بسمه تعالی</a:t>
            </a:r>
          </a:p>
        </p:txBody>
      </p:sp>
    </p:spTree>
    <p:extLst>
      <p:ext uri="{BB962C8B-B14F-4D97-AF65-F5344CB8AC3E}">
        <p14:creationId xmlns="" xmlns:p14="http://schemas.microsoft.com/office/powerpoint/2010/main" val="223612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54463A78-D200-49F0-89D0-AB0367C2A947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10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9524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917"/>
    </mc:Choice>
    <mc:Fallback>
      <p:transition spd="slow" advTm="1391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9143999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F12F5D6C-D7F6-4910-AC67-270875D8E24F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640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6494"/>
    </mc:Choice>
    <mc:Fallback>
      <p:transition spd="slow" advTm="26494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پاتوفيزيولوژي</a:t>
            </a:r>
            <a:endParaRPr lang="en-US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773238"/>
            <a:ext cx="8229600" cy="4464050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نظريات زيادي در مورد علل پرفشاري خون ذكر ميشود:</a:t>
            </a:r>
          </a:p>
          <a:p>
            <a:pPr eaLnBrk="1" hangingPunct="1">
              <a:defRPr/>
            </a:pPr>
            <a:r>
              <a:rPr lang="fa-IR" smtClean="0"/>
              <a:t>الف) افزايش فعاليت سمپاتيك بدلايل نقص عملكرد آن</a:t>
            </a:r>
          </a:p>
          <a:p>
            <a:pPr eaLnBrk="1" hangingPunct="1">
              <a:defRPr/>
            </a:pPr>
            <a:r>
              <a:rPr lang="fa-IR" smtClean="0"/>
              <a:t>ب) افزايش بازجذب كليوي سديم، كلر و آب بدلايل ژنتيك</a:t>
            </a:r>
          </a:p>
          <a:p>
            <a:pPr eaLnBrk="1" hangingPunct="1">
              <a:defRPr/>
            </a:pPr>
            <a:r>
              <a:rPr lang="fa-IR" smtClean="0"/>
              <a:t>ج) افزايش فعاليت سيستم رنين-آنژيوتانسين و حجم مايعات</a:t>
            </a:r>
          </a:p>
          <a:p>
            <a:pPr eaLnBrk="1" hangingPunct="1">
              <a:defRPr/>
            </a:pPr>
            <a:r>
              <a:rPr lang="fa-IR" smtClean="0"/>
              <a:t>د) كاهش اتساع عروقي شريانچه ها</a:t>
            </a:r>
          </a:p>
          <a:p>
            <a:pPr eaLnBrk="1" hangingPunct="1">
              <a:defRPr/>
            </a:pPr>
            <a:r>
              <a:rPr lang="fa-IR" smtClean="0"/>
              <a:t>ه) افزايش مقاومت در برابر عملكرد انسولين</a:t>
            </a:r>
          </a:p>
          <a:p>
            <a:pPr eaLnBrk="1" hangingPunct="1">
              <a:defRPr/>
            </a:pPr>
            <a:r>
              <a:rPr lang="fa-IR" smtClean="0"/>
              <a:t>و) كاهش قابليت ارتجاعي عروق در اثر ازدياد سن</a:t>
            </a:r>
            <a:endParaRPr lang="en-US" smtClean="0"/>
          </a:p>
        </p:txBody>
      </p:sp>
      <p:sp>
        <p:nvSpPr>
          <p:cNvPr id="5124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26C26B-8260-4BD9-8950-926F57BD69C7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5126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B278293F-B66F-4A09-87C4-456A0BFAC7E9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002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030" y="0"/>
            <a:ext cx="911497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29230D6A-8BB6-47BF-AF9F-CDDB50E420F9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13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8006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3644"/>
    </mc:Choice>
    <mc:Fallback>
      <p:transition spd="slow" advTm="2364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تظاهرات باليني</a:t>
            </a:r>
            <a:endParaRPr lang="en-US" smtClean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8229600" cy="4857750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بالابودن</a:t>
            </a:r>
            <a:r>
              <a:rPr lang="en-US" smtClean="0"/>
              <a:t>BP</a:t>
            </a:r>
          </a:p>
          <a:p>
            <a:pPr eaLnBrk="1" hangingPunct="1">
              <a:defRPr/>
            </a:pPr>
            <a:r>
              <a:rPr lang="fa-IR" smtClean="0"/>
              <a:t>تغييرات شبكيه و تورم ديسك بينايي</a:t>
            </a:r>
          </a:p>
          <a:p>
            <a:pPr eaLnBrk="1" hangingPunct="1">
              <a:defRPr/>
            </a:pPr>
            <a:r>
              <a:rPr lang="fa-IR" smtClean="0"/>
              <a:t>بيماري هاي عروق ارگانهاي حياتي</a:t>
            </a:r>
          </a:p>
          <a:p>
            <a:pPr eaLnBrk="1" hangingPunct="1">
              <a:defRPr/>
            </a:pPr>
            <a:r>
              <a:rPr lang="fa-IR" smtClean="0"/>
              <a:t>هيپرتروفي بطن چپ و نارسايي قلبي</a:t>
            </a:r>
          </a:p>
          <a:p>
            <a:pPr eaLnBrk="1" hangingPunct="1">
              <a:defRPr/>
            </a:pPr>
            <a:r>
              <a:rPr lang="fa-IR" smtClean="0"/>
              <a:t>بالا رفتن </a:t>
            </a:r>
            <a:r>
              <a:rPr lang="en-US" smtClean="0"/>
              <a:t>BUN/Cr</a:t>
            </a:r>
            <a:r>
              <a:rPr lang="fa-IR" smtClean="0"/>
              <a:t> و شب ادراري</a:t>
            </a:r>
          </a:p>
          <a:p>
            <a:pPr eaLnBrk="1" hangingPunct="1">
              <a:defRPr/>
            </a:pPr>
            <a:r>
              <a:rPr lang="en-US" smtClean="0"/>
              <a:t>TIA (Transient Ischemic Attack)</a:t>
            </a:r>
            <a:r>
              <a:rPr lang="fa-IR" smtClean="0"/>
              <a:t> و سكته هاي مغزي</a:t>
            </a:r>
          </a:p>
          <a:p>
            <a:pPr eaLnBrk="1" hangingPunct="1">
              <a:defRPr/>
            </a:pPr>
            <a:r>
              <a:rPr lang="fa-IR" smtClean="0"/>
              <a:t>سرگيجه و ضعف و سردرد</a:t>
            </a:r>
            <a:endParaRPr lang="en-US" smtClean="0"/>
          </a:p>
        </p:txBody>
      </p:sp>
      <p:sp>
        <p:nvSpPr>
          <p:cNvPr id="614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E954616-F73B-42A6-A7A2-B46F776A9F17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615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0018856C-D600-4CF7-A9A9-7A7867700382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54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9143999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24F2DE11-75F1-4CD0-9527-2BC57C706839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15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6526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888"/>
    </mc:Choice>
    <mc:Fallback>
      <p:transition spd="slow" advTm="15888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ارزيابي تشخصي</a:t>
            </a:r>
            <a:endParaRPr lang="en-US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25539"/>
            <a:ext cx="8229600" cy="500062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History</a:t>
            </a:r>
          </a:p>
          <a:p>
            <a:pPr eaLnBrk="1" hangingPunct="1">
              <a:defRPr/>
            </a:pPr>
            <a:r>
              <a:rPr lang="fa-IR" smtClean="0">
                <a:latin typeface="Arial" pitchFamily="34" charset="0"/>
              </a:rPr>
              <a:t>معاينه شبكيه</a:t>
            </a:r>
          </a:p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Routine Test</a:t>
            </a:r>
          </a:p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EKG</a:t>
            </a:r>
          </a:p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Echocardiography</a:t>
            </a:r>
          </a:p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U/A &amp; Proteinurea</a:t>
            </a:r>
          </a:p>
          <a:p>
            <a:pPr eaLnBrk="1" hangingPunct="1">
              <a:defRPr/>
            </a:pPr>
            <a:r>
              <a:rPr lang="en-US" smtClean="0">
                <a:latin typeface="Arial" pitchFamily="34" charset="0"/>
              </a:rPr>
              <a:t>Risk Factors Of Atherosclerosis</a:t>
            </a:r>
          </a:p>
        </p:txBody>
      </p:sp>
      <p:sp>
        <p:nvSpPr>
          <p:cNvPr id="7172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824600-9E87-4F91-B640-DFF640BF7331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7174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015C4363-7A1D-4FBD-858A-CD948FE9B4BD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444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08" y="27386"/>
            <a:ext cx="8892480" cy="6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F899CB4D-329D-476D-8D39-D0944B324567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17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670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7470"/>
    </mc:Choice>
    <mc:Fallback>
      <p:transition spd="slow" advTm="7747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fa-IR" sz="4000"/>
              <a:t>درمان طبي، غير دارويي</a:t>
            </a:r>
            <a:endParaRPr lang="en-US" sz="400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96975"/>
            <a:ext cx="822960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هدف درمان: پيشگيري از مرگ و جلوگيري از عوارض توسط دستيابي به فشار خون</a:t>
            </a:r>
            <a:r>
              <a:rPr lang="en-US" smtClean="0"/>
              <a:t>140/90 mmhg</a:t>
            </a:r>
            <a:r>
              <a:rPr lang="fa-IR" smtClean="0"/>
              <a:t>يا كمتر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براي بيماران مبتلا به ديابت شيرين يا پروتئينوري بيش از </a:t>
            </a:r>
            <a:r>
              <a:rPr lang="en-US" smtClean="0"/>
              <a:t>1gr/24h</a:t>
            </a:r>
            <a:r>
              <a:rPr lang="fa-IR" smtClean="0"/>
              <a:t> فشار خون بهينه </a:t>
            </a:r>
            <a:r>
              <a:rPr lang="en-US" smtClean="0"/>
              <a:t>130/85 mmhg </a:t>
            </a:r>
            <a:r>
              <a:rPr lang="fa-IR" smtClean="0"/>
              <a:t>مي باشد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اصلاح شيوه زندگي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كاهش وزن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كاهش مصرف الكل، سيگار و سديم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فعاليت جسمي منظم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a-IR" smtClean="0"/>
              <a:t>رژيم سرشار از ميوه و سبزيجات </a:t>
            </a:r>
            <a:endParaRPr lang="en-US" smtClean="0"/>
          </a:p>
        </p:txBody>
      </p:sp>
      <p:sp>
        <p:nvSpPr>
          <p:cNvPr id="8196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570444F-E23D-48B5-B19A-C4259AD83007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819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CEF1B524-1285-486B-98B9-662A52302211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2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16632"/>
            <a:ext cx="856895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CD6A932-531D-4698-93FC-28CCE6E1E487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SKUMS.ShD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, assistant professor in nursing</a:t>
            </a:r>
            <a:endParaRPr lang="fa-IR" dirty="0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19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9692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6718"/>
    </mc:Choice>
    <mc:Fallback>
      <p:transition spd="slow" advTm="1671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0014"/>
            <a:ext cx="10972800" cy="1143000"/>
          </a:xfrm>
        </p:spPr>
        <p:txBody>
          <a:bodyPr/>
          <a:lstStyle/>
          <a:p>
            <a:pPr algn="r"/>
            <a:r>
              <a:rPr lang="fa-IR" dirty="0" smtClean="0"/>
              <a:t>اهداف رفتاری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3014"/>
            <a:ext cx="10972800" cy="4851586"/>
          </a:xfrm>
        </p:spPr>
        <p:txBody>
          <a:bodyPr>
            <a:normAutofit/>
          </a:bodyPr>
          <a:lstStyle/>
          <a:p>
            <a:r>
              <a:rPr lang="fa-IR" dirty="0" smtClean="0"/>
              <a:t>در پایان این مبحث فراگیر قادر خواهد بود تا:</a:t>
            </a:r>
          </a:p>
          <a:p>
            <a:r>
              <a:rPr lang="fa-IR" dirty="0" smtClean="0"/>
              <a:t>1- فشار خون را تعریف نماید</a:t>
            </a:r>
          </a:p>
          <a:p>
            <a:r>
              <a:rPr lang="fa-IR" dirty="0" smtClean="0"/>
              <a:t>2- پرفشاری خون به عنوان یک بیماری را تعریف نماید</a:t>
            </a:r>
          </a:p>
          <a:p>
            <a:r>
              <a:rPr lang="fa-IR" dirty="0" smtClean="0"/>
              <a:t>3- گستردگی پرفشاری خون در سطح جامعه را بیان نماید</a:t>
            </a:r>
          </a:p>
          <a:p>
            <a:r>
              <a:rPr lang="fa-IR" dirty="0" smtClean="0"/>
              <a:t>4- علایم پرفشاری خون را شرح دهد</a:t>
            </a:r>
          </a:p>
          <a:p>
            <a:r>
              <a:rPr lang="fa-IR" dirty="0" smtClean="0"/>
              <a:t>5- علل ایجاد کننده پرفشاری خون را نام ببرد</a:t>
            </a:r>
          </a:p>
          <a:p>
            <a:r>
              <a:rPr lang="fa-IR" dirty="0" smtClean="0"/>
              <a:t>6- عوارض پرفشاری خون را شرح دهد</a:t>
            </a:r>
          </a:p>
          <a:p>
            <a:r>
              <a:rPr lang="fa-IR" dirty="0" smtClean="0"/>
              <a:t>7- درمان های فشار خون بالا را نام ببرد.</a:t>
            </a:r>
          </a:p>
          <a:p>
            <a:r>
              <a:rPr lang="fa-IR" dirty="0" smtClean="0"/>
              <a:t>8- مهمترین عوارض داروهای ضد پرفشاری خون را نام ببرد</a:t>
            </a:r>
          </a:p>
          <a:p>
            <a:r>
              <a:rPr lang="fa-IR" dirty="0" smtClean="0"/>
              <a:t>9- مراقبت های پرستاری در افراد مبتلا به پرفشاری خون را بیان کند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7287-7FBC-44E4-9A07-1E730DD49405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805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95202096-6001-467C-936E-368DB10291D0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20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6032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6034"/>
    </mc:Choice>
    <mc:Fallback>
      <p:transition spd="slow" advTm="6034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FA14C32E-90EB-4D7E-A649-559A8ED4DF95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822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7533"/>
    </mc:Choice>
    <mc:Fallback>
      <p:transition spd="slow" advTm="27533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درمان دارويي</a:t>
            </a:r>
            <a:endParaRPr lang="en-US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125539"/>
            <a:ext cx="8229600" cy="5000625"/>
          </a:xfrm>
        </p:spPr>
        <p:txBody>
          <a:bodyPr/>
          <a:lstStyle/>
          <a:p>
            <a:pPr eaLnBrk="1" hangingPunct="1">
              <a:defRPr/>
            </a:pPr>
            <a:r>
              <a:rPr lang="fa-IR" sz="3600" b="1" dirty="0"/>
              <a:t>ديورتيك ها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fa-IR" sz="3600" b="1" dirty="0"/>
              <a:t>تیازیدی(کلرتالیدون،کلرتیازید ،کیناتازول) </a:t>
            </a:r>
            <a:r>
              <a:rPr lang="fa-IR" b="1" dirty="0" smtClean="0"/>
              <a:t>: دفع سدیم </a:t>
            </a:r>
            <a:endParaRPr lang="fa-IR" sz="3600" b="1" dirty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fa-IR" sz="3600" b="1" dirty="0"/>
              <a:t>دیورتیک های قوس(لازیکس ،بومتادین): </a:t>
            </a:r>
            <a:r>
              <a:rPr lang="fa-IR" b="1" dirty="0" smtClean="0"/>
              <a:t>مهار جذب آب و سدیم</a:t>
            </a:r>
            <a:endParaRPr lang="fa-IR" sz="3600" b="1" dirty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fa-IR" sz="3600" b="1" dirty="0"/>
              <a:t>دیورتیک های نگهدارنده </a:t>
            </a:r>
            <a:r>
              <a:rPr lang="en-US" sz="3600" b="1" dirty="0"/>
              <a:t>K</a:t>
            </a:r>
            <a:r>
              <a:rPr lang="fa-IR" b="1" dirty="0" smtClean="0"/>
              <a:t>(اسپیرونولاکتون ، تریامترن) : مهار آلدسترون</a:t>
            </a:r>
          </a:p>
          <a:p>
            <a:pPr marL="514350" indent="-514350" eaLnBrk="1" hangingPunct="1">
              <a:buNone/>
              <a:defRPr/>
            </a:pPr>
            <a:r>
              <a:rPr lang="fa-IR" b="1" dirty="0" smtClean="0"/>
              <a:t>آمیلوراید مانع جذب سدیم می شود.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922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A01C0E9-381E-43E2-9526-D1DAC116A3AA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922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8CF79BF9-D1DE-4C52-8D77-F326BA68F763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616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63" y="3571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 smtClean="0"/>
              <a:t>بتا بلوكر ها</a:t>
            </a:r>
            <a:br>
              <a:rPr lang="fa-IR" dirty="0" smtClean="0"/>
            </a:br>
            <a:endParaRPr lang="fa-I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Courier New" pitchFamily="49" charset="0"/>
              <a:buChar char="o"/>
              <a:defRPr/>
            </a:pPr>
            <a:r>
              <a:rPr lang="fa-IR" b="1" dirty="0" smtClean="0"/>
              <a:t>ایندرال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r>
              <a:rPr lang="fa-IR" b="1" dirty="0" smtClean="0"/>
              <a:t>متوپرولل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r>
              <a:rPr lang="fa-IR" b="1" dirty="0" smtClean="0"/>
              <a:t>نادولل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r>
              <a:rPr lang="fa-IR" b="1" dirty="0" smtClean="0"/>
              <a:t>آتنولل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fa-IR" b="1" dirty="0" smtClean="0"/>
              <a:t>بتابتوکر با اثر بر سمپاتیک: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fa-IR" b="1" dirty="0" smtClean="0"/>
              <a:t>اسپوتولول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fa-IR" b="1" dirty="0" smtClean="0"/>
              <a:t>پنبوتولول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fa-IR" b="1" dirty="0" smtClean="0"/>
          </a:p>
          <a:p>
            <a:pPr eaLnBrk="1" hangingPunct="1">
              <a:defRPr/>
            </a:pPr>
            <a:endParaRPr lang="fa-IR" dirty="0" smtClean="0"/>
          </a:p>
        </p:txBody>
      </p:sp>
      <p:sp>
        <p:nvSpPr>
          <p:cNvPr id="10244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D281A5-830C-422A-9624-AE6854E46321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Footer Placeholder 4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0246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3E0C35AF-4C9A-4673-B8BF-053C033C182C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21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 smtClean="0"/>
              <a:t>آلفا بلوكرها</a:t>
            </a:r>
            <a:br>
              <a:rPr lang="fa-IR" dirty="0" smtClean="0"/>
            </a:br>
            <a:endParaRPr lang="fa-I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 eaLnBrk="1" hangingPunct="1">
              <a:buFont typeface="+mj-lt"/>
              <a:buAutoNum type="alphaUcPeriod"/>
              <a:defRPr/>
            </a:pPr>
            <a:r>
              <a:rPr lang="fa-IR" sz="3600" b="1" dirty="0"/>
              <a:t>آگونیست آلفا مرکزی :</a:t>
            </a: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fa-IR" sz="3600" b="1" dirty="0"/>
              <a:t>متیل دوپا(</a:t>
            </a:r>
            <a:r>
              <a:rPr lang="fa-IR" dirty="0" smtClean="0"/>
              <a:t>کاهش ساخت و بازجذب نوراپی نفرین)</a:t>
            </a:r>
            <a:endParaRPr lang="fa-IR" sz="3600" dirty="0"/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fa-IR" sz="3600" b="1" dirty="0"/>
              <a:t>رزرپین(</a:t>
            </a:r>
            <a:r>
              <a:rPr lang="fa-IR" sz="3600" dirty="0"/>
              <a:t>کاهش ساخت و بازجذب نوراپی نفرین)</a:t>
            </a:r>
            <a:endParaRPr lang="fa-IR" sz="3600" b="1" dirty="0"/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fa-IR" sz="3600" b="1" dirty="0"/>
              <a:t>کلونیدین(</a:t>
            </a:r>
            <a:r>
              <a:rPr lang="fa-IR" dirty="0" smtClean="0"/>
              <a:t>اثر بر </a:t>
            </a:r>
            <a:r>
              <a:rPr lang="en-US" dirty="0" smtClean="0"/>
              <a:t>CNS</a:t>
            </a:r>
            <a:r>
              <a:rPr lang="fa-IR" dirty="0" smtClean="0"/>
              <a:t>)</a:t>
            </a:r>
            <a:endParaRPr lang="fa-IR" sz="3600" dirty="0"/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fa-IR" sz="3600" b="1" dirty="0"/>
              <a:t>گوان فاسین(</a:t>
            </a:r>
            <a:r>
              <a:rPr lang="fa-IR" sz="3600" dirty="0"/>
              <a:t>اثر بر </a:t>
            </a:r>
            <a:r>
              <a:rPr lang="en-US" sz="3600" dirty="0"/>
              <a:t>CNS</a:t>
            </a:r>
            <a:r>
              <a:rPr lang="fa-IR" sz="3600" dirty="0"/>
              <a:t>)</a:t>
            </a:r>
            <a:endParaRPr lang="fa-IR" sz="3600" b="1" dirty="0"/>
          </a:p>
        </p:txBody>
      </p:sp>
      <p:sp>
        <p:nvSpPr>
          <p:cNvPr id="11268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A3170D7-9083-4741-BC0E-97C14B4F4643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69" name="Footer Placeholder 4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1270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959FE6FE-DF61-460A-90BB-576ED7A6BACB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390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</a:t>
            </a:r>
            <a:r>
              <a:rPr lang="fa-IR" dirty="0" smtClean="0"/>
              <a:t>.آلفا بلوکرهای محیطی:</a:t>
            </a:r>
            <a:br>
              <a:rPr lang="fa-IR" dirty="0" smtClean="0"/>
            </a:br>
            <a:endParaRPr lang="fa-IR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fa-IR" sz="3600" b="1" dirty="0"/>
              <a:t>پرازوسین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fa-IR" sz="3600" b="1" dirty="0"/>
              <a:t>ترازوسین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r>
              <a:rPr lang="fa-IR" sz="3600" b="1" dirty="0"/>
              <a:t>دوکسازوسین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fa-IR" sz="4000" b="1" dirty="0"/>
              <a:t>آلفا و بتابلوکرها:</a:t>
            </a:r>
          </a:p>
          <a:p>
            <a:pPr marL="742950" indent="-742950" eaLnBrk="1" hangingPunct="1">
              <a:buFont typeface="+mj-lt"/>
              <a:buAutoNum type="alphaLcParenR"/>
              <a:defRPr/>
            </a:pPr>
            <a:r>
              <a:rPr lang="fa-IR" sz="3600" b="1" dirty="0"/>
              <a:t>کاردیولول</a:t>
            </a:r>
          </a:p>
          <a:p>
            <a:pPr marL="742950" indent="-742950" eaLnBrk="1" hangingPunct="1">
              <a:buFont typeface="+mj-lt"/>
              <a:buAutoNum type="alphaLcParenR"/>
              <a:defRPr/>
            </a:pPr>
            <a:r>
              <a:rPr lang="fa-IR" sz="3600" b="1" dirty="0"/>
              <a:t>لابتولل</a:t>
            </a:r>
          </a:p>
        </p:txBody>
      </p:sp>
      <p:sp>
        <p:nvSpPr>
          <p:cNvPr id="1229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7202C12-29BE-483F-8D3A-0DFB09D404AD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Footer Placeholder 4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2294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5AE55874-7DB7-423E-84E1-F1AE30567AAE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129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fa-IR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3600" b="1" dirty="0"/>
              <a:t>بازدارنده هاي </a:t>
            </a:r>
            <a:r>
              <a:rPr lang="en-US" sz="3600" b="1" dirty="0"/>
              <a:t>ACE</a:t>
            </a:r>
            <a:r>
              <a:rPr lang="fa-IR" sz="3600" b="1" dirty="0"/>
              <a:t>: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fa-IR" b="1" dirty="0" smtClean="0"/>
              <a:t>کاپتوپریل (کاهش مقاومت عروقی)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fa-IR" b="1" dirty="0" smtClean="0"/>
              <a:t>آنالاپریل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fa-IR" b="1" dirty="0" smtClean="0"/>
              <a:t>لیزینوپریل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fa-IR" b="1" dirty="0" smtClean="0"/>
              <a:t>رامی پریل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endParaRPr lang="fa-IR" dirty="0" smtClean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fa-IR" dirty="0" smtClean="0"/>
          </a:p>
        </p:txBody>
      </p:sp>
      <p:sp>
        <p:nvSpPr>
          <p:cNvPr id="13316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AC94EB-F4C1-485D-A10E-99D160F0D5B8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Footer Placeholder 4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3318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83EEDCB2-9526-47AA-B0B9-572A401B80BC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03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928689"/>
            <a:ext cx="8229600" cy="5197475"/>
          </a:xfrm>
        </p:spPr>
        <p:txBody>
          <a:bodyPr/>
          <a:lstStyle/>
          <a:p>
            <a:pPr eaLnBrk="1" hangingPunct="1">
              <a:defRPr/>
            </a:pPr>
            <a:r>
              <a:rPr lang="fa-IR" sz="3600" b="1" dirty="0"/>
              <a:t>بلوك كننده هاي گيرنده آنژيوتانسين:</a:t>
            </a:r>
          </a:p>
          <a:p>
            <a:pPr marL="742950" indent="-742950" eaLnBrk="1" hangingPunct="1">
              <a:buFont typeface="+mj-lt"/>
              <a:buAutoNum type="alphaLcPeriod"/>
              <a:defRPr/>
            </a:pPr>
            <a:r>
              <a:rPr lang="fa-IR" b="1" dirty="0" smtClean="0"/>
              <a:t>لوزارتان(کاهش مقاومت عروقی )</a:t>
            </a:r>
          </a:p>
          <a:p>
            <a:pPr marL="742950" indent="-742950" eaLnBrk="1" hangingPunct="1">
              <a:buFont typeface="+mj-lt"/>
              <a:buAutoNum type="alphaLcPeriod"/>
              <a:defRPr/>
            </a:pPr>
            <a:r>
              <a:rPr lang="fa-IR" b="1" dirty="0" smtClean="0"/>
              <a:t>والسارتان</a:t>
            </a:r>
          </a:p>
          <a:p>
            <a:pPr eaLnBrk="1" hangingPunct="1">
              <a:defRPr/>
            </a:pPr>
            <a:r>
              <a:rPr lang="fa-IR" sz="3600" b="1" dirty="0"/>
              <a:t>آنتاگونيست هاي كلسيم:</a:t>
            </a:r>
          </a:p>
          <a:p>
            <a:pPr marL="857250" indent="-857250" eaLnBrk="1" hangingPunct="1">
              <a:buFont typeface="+mj-lt"/>
              <a:buAutoNum type="romanUcPeriod"/>
              <a:defRPr/>
            </a:pPr>
            <a:r>
              <a:rPr lang="fa-IR" sz="3600" b="1" dirty="0"/>
              <a:t>دیلتیازیم(رفع اسپاسم عروق)</a:t>
            </a:r>
          </a:p>
          <a:p>
            <a:pPr marL="857250" indent="-857250" eaLnBrk="1" hangingPunct="1">
              <a:buFont typeface="+mj-lt"/>
              <a:buAutoNum type="romanUcPeriod"/>
              <a:defRPr/>
            </a:pPr>
            <a:r>
              <a:rPr lang="fa-IR" sz="3600" b="1" dirty="0"/>
              <a:t>وراپامیل</a:t>
            </a:r>
          </a:p>
          <a:p>
            <a:pPr marL="857250" indent="-857250" eaLnBrk="1" hangingPunct="1">
              <a:buFont typeface="+mj-lt"/>
              <a:buAutoNum type="romanUcPeriod"/>
              <a:defRPr/>
            </a:pPr>
            <a:r>
              <a:rPr lang="fa-IR" sz="3600" b="1" dirty="0"/>
              <a:t>آدالات(مهار </a:t>
            </a:r>
            <a:r>
              <a:rPr lang="en-US" sz="3600" b="1" dirty="0"/>
              <a:t>Ca</a:t>
            </a:r>
            <a:r>
              <a:rPr lang="fa-IR" sz="3600" b="1" dirty="0"/>
              <a:t> و اتساع عروق)</a:t>
            </a:r>
          </a:p>
          <a:p>
            <a:pPr marL="857250" indent="-857250" eaLnBrk="1" hangingPunct="1">
              <a:buFont typeface="+mj-lt"/>
              <a:buAutoNum type="romanUcPeriod"/>
              <a:defRPr/>
            </a:pPr>
            <a:r>
              <a:rPr lang="fa-IR" sz="3600" b="1" dirty="0"/>
              <a:t>نیکاردیپین</a:t>
            </a:r>
          </a:p>
          <a:p>
            <a:pPr marL="857250" indent="-857250" eaLnBrk="1" hangingPunct="1">
              <a:buFont typeface="+mj-lt"/>
              <a:buAutoNum type="romanUcPeriod"/>
              <a:defRPr/>
            </a:pPr>
            <a:r>
              <a:rPr lang="fa-IR" sz="3600" b="1" dirty="0"/>
              <a:t>فلودیپین</a:t>
            </a:r>
          </a:p>
          <a:p>
            <a:pPr eaLnBrk="1" hangingPunct="1">
              <a:defRPr/>
            </a:pPr>
            <a:endParaRPr lang="fa-IR" dirty="0" smtClean="0"/>
          </a:p>
        </p:txBody>
      </p:sp>
      <p:sp>
        <p:nvSpPr>
          <p:cNvPr id="14339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51D928E-59CB-4174-8037-DB44000B7124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43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60836646-8724-47EC-A2B5-D072352F07A6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231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</p:spPr>
        <p:txBody>
          <a:bodyPr/>
          <a:lstStyle/>
          <a:p>
            <a:pPr eaLnBrk="1" hangingPunct="1">
              <a:defRPr/>
            </a:pPr>
            <a:r>
              <a:rPr lang="fa-IR" sz="4000" dirty="0"/>
              <a:t>بحران هاي هيپرتانسيون</a:t>
            </a:r>
            <a:endParaRPr lang="en-US" sz="4000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908050"/>
            <a:ext cx="8229600" cy="5949950"/>
          </a:xfrm>
        </p:spPr>
        <p:txBody>
          <a:bodyPr/>
          <a:lstStyle/>
          <a:p>
            <a:pPr eaLnBrk="1" hangingPunct="1">
              <a:defRPr/>
            </a:pPr>
            <a:r>
              <a:rPr lang="fa-IR" sz="3600" b="1" dirty="0"/>
              <a:t>هيپرتانسيون اور‍ژانسي:</a:t>
            </a:r>
          </a:p>
          <a:p>
            <a:pPr eaLnBrk="1" hangingPunct="1">
              <a:defRPr/>
            </a:pPr>
            <a:r>
              <a:rPr lang="fa-IR" sz="3600" b="1" dirty="0"/>
              <a:t> </a:t>
            </a:r>
            <a:r>
              <a:rPr lang="fa-IR" b="1" dirty="0" smtClean="0"/>
              <a:t>خيلي سريع بايد فشارخون را پايين بياوريم. حفظ ارگان هاي حياتي در گرو اين اقدام است.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fa-IR" b="1" dirty="0" smtClean="0"/>
              <a:t>   درانفاركتوس ميوكارد، پارگي آنوريسم آئورت و خونريزي داخل جمجمه ازاين جمله اند</a:t>
            </a:r>
          </a:p>
          <a:p>
            <a:pPr eaLnBrk="1" hangingPunct="1">
              <a:defRPr/>
            </a:pPr>
            <a:r>
              <a:rPr lang="fa-IR" b="1" dirty="0" smtClean="0"/>
              <a:t>درمان:نيتروپروسيد، نيپرايد، نيكارديپين، نيتروگليسيرين.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 smtClean="0"/>
          </a:p>
        </p:txBody>
      </p:sp>
      <p:sp>
        <p:nvSpPr>
          <p:cNvPr id="16388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0B0FE9E-1E1B-40B2-A589-7BD5341AC5A0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639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5AC8359-FAD4-42F3-AF4F-305DA6B0D1E5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fa-IR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4000" b="1" dirty="0"/>
              <a:t>هيپرتانسيون خطير: </a:t>
            </a:r>
          </a:p>
          <a:p>
            <a:pPr eaLnBrk="1" hangingPunct="1">
              <a:defRPr/>
            </a:pPr>
            <a:r>
              <a:rPr lang="fa-IR" b="1" dirty="0" smtClean="0"/>
              <a:t>در عرض چند ساعت بايد فشار را پايين بياوريم.  مثل بالا بودن فشار خون قبل از جراحي</a:t>
            </a:r>
          </a:p>
          <a:p>
            <a:pPr eaLnBrk="1" hangingPunct="1">
              <a:defRPr/>
            </a:pPr>
            <a:r>
              <a:rPr lang="fa-IR" b="1" dirty="0" smtClean="0"/>
              <a:t>درمان: لازيكس، بتابلوكر، كلسيم بلوكر، مهاركننده </a:t>
            </a:r>
            <a:r>
              <a:rPr lang="en-US" b="1" dirty="0" smtClean="0"/>
              <a:t>ACE</a:t>
            </a:r>
            <a:r>
              <a:rPr lang="fa-IR" b="1" dirty="0" smtClean="0"/>
              <a:t>، آگونيست هاي آلفا: گوانيدين </a:t>
            </a:r>
          </a:p>
          <a:p>
            <a:pPr eaLnBrk="1" hangingPunct="1">
              <a:defRPr/>
            </a:pPr>
            <a:endParaRPr lang="fa-IR" dirty="0" smtClean="0"/>
          </a:p>
        </p:txBody>
      </p:sp>
      <p:sp>
        <p:nvSpPr>
          <p:cNvPr id="17412" name="Date Placeholder 3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338D7F1-3D5C-4909-9A51-06DAB5490E2B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Footer Placeholder 4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17414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FEDBFA75-7E01-47B4-987D-EABB3B9F4872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4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8561"/>
            <a:ext cx="10972800" cy="1143000"/>
          </a:xfrm>
        </p:spPr>
        <p:txBody>
          <a:bodyPr>
            <a:normAutofit/>
          </a:bodyPr>
          <a:lstStyle/>
          <a:p>
            <a:pPr algn="ctr" rtl="0"/>
            <a:r>
              <a:rPr lang="en-US" sz="6600" b="1" dirty="0" smtClean="0"/>
              <a:t>Blood Pressure(BP)</a:t>
            </a:r>
            <a:endParaRPr lang="en-US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73" y="1935480"/>
            <a:ext cx="11817927" cy="4389120"/>
          </a:xfrm>
        </p:spPr>
        <p:txBody>
          <a:bodyPr>
            <a:normAutofit fontScale="85000" lnSpcReduction="10000"/>
          </a:bodyPr>
          <a:lstStyle/>
          <a:p>
            <a:r>
              <a:rPr lang="fa-IR" sz="6000" dirty="0" smtClean="0"/>
              <a:t> فشاری که خون به دیواره عروق خونی وارد می کند</a:t>
            </a:r>
          </a:p>
          <a:p>
            <a:r>
              <a:rPr lang="fa-IR" sz="6000" dirty="0" smtClean="0"/>
              <a:t>فشار هیدروستاتیک و فشار انکوتیک</a:t>
            </a:r>
          </a:p>
          <a:p>
            <a:r>
              <a:rPr lang="fa-IR" sz="6000" dirty="0" smtClean="0"/>
              <a:t>عوامل ساختاری عروق</a:t>
            </a:r>
          </a:p>
          <a:p>
            <a:r>
              <a:rPr lang="fa-IR" sz="6000" dirty="0" smtClean="0"/>
              <a:t>حجم خون</a:t>
            </a:r>
          </a:p>
          <a:p>
            <a:r>
              <a:rPr lang="fa-IR" sz="6000" dirty="0" smtClean="0"/>
              <a:t>میزان پروتئین ها و الکترولیت های خون</a:t>
            </a:r>
            <a:endParaRPr lang="en-US" sz="6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87287-7FBC-44E4-9A07-1E730DD49405}" type="datetime3">
              <a:rPr lang="en-US" smtClean="0"/>
              <a:pPr/>
              <a:t>19 September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SKUMS, ShD;assistant professor in nursing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66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C63FB122-22CC-4E74-A5C8-65B079649C7E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30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68360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246"/>
    </mc:Choice>
    <mc:Fallback>
      <p:transition spd="slow" advTm="15246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1450"/>
            <a:ext cx="9144000" cy="592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BAFA1B7A-8D10-4AB7-A260-7B972B708C5C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543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146"/>
    </mc:Choice>
    <mc:Fallback>
      <p:transition spd="slow" advTm="5146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6" y="1"/>
            <a:ext cx="8894763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AA377634-F5B2-4B80-AB18-C03914CE508B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32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37477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3800"/>
    </mc:Choice>
    <mc:Fallback>
      <p:transition spd="slow" advTm="238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618" y="-41565"/>
            <a:ext cx="9501902" cy="6331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51149198-6E8F-4816-8961-8A921AA78C41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33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9749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7026"/>
    </mc:Choice>
    <mc:Fallback>
      <p:transition spd="slow" advTm="17026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44449"/>
            <a:ext cx="9144000" cy="60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B43B8B9A-DEEE-4D6F-8F6E-786678AC4273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34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8839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384"/>
    </mc:Choice>
    <mc:Fallback>
      <p:transition spd="slow" advTm="11384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CA63E756-6F72-479D-8E12-27FC0B247AD3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35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9291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852"/>
    </mc:Choice>
    <mc:Fallback>
      <p:transition spd="slow" advTm="14852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14" y="404664"/>
            <a:ext cx="912018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3BEEC81D-4405-4DCC-A60F-BB195C55E6BE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36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2311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8397"/>
    </mc:Choice>
    <mc:Fallback>
      <p:transition spd="slow" advTm="28397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705F9B0C-2EC4-4D69-8C63-24A36E4AF15C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37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446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593"/>
    </mc:Choice>
    <mc:Fallback>
      <p:transition spd="slow" advTm="4593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644173E2-97B1-F745-8BF9-280D491644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0"/>
            <a:ext cx="9239250" cy="602128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6A82B51F-AA18-484B-BA2C-B426D01404A6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38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44159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7995"/>
    </mc:Choice>
    <mc:Fallback>
      <p:transition spd="slow" advTm="17995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0690C634-C2AD-48A3-9C98-E972504CB72D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39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6370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508"/>
    </mc:Choice>
    <mc:Fallback>
      <p:transition spd="slow" advTm="150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842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7996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506"/>
    </mc:Choice>
    <mc:Fallback>
      <p:transition spd="slow" advTm="11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B56E2D03-5254-42C3-9D61-1F043382DB65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40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3544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814"/>
    </mc:Choice>
    <mc:Fallback>
      <p:transition spd="slow" advTm="3814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9143999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A8CAAC5C-B6C7-4C57-A065-BB794296B125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41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9445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495"/>
    </mc:Choice>
    <mc:Fallback>
      <p:transition spd="slow" advTm="2495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References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1400" dirty="0"/>
              <a:t>1- Brunner. Medical surgical nursing text book.</a:t>
            </a:r>
          </a:p>
          <a:p>
            <a:pPr marL="0" indent="0" algn="l" rtl="0">
              <a:buNone/>
            </a:pPr>
            <a:r>
              <a:rPr lang="en-US" sz="1400" dirty="0"/>
              <a:t>2- 2016 guideline  for diagnosis and treatment of acute and chronic heart failure. The European heart journal. (2016): 2129- 2200. </a:t>
            </a:r>
          </a:p>
          <a:p>
            <a:pPr marL="0" indent="0" algn="l" rtl="0">
              <a:buNone/>
            </a:pPr>
            <a:r>
              <a:rPr lang="en-US" sz="1400" dirty="0"/>
              <a:t>3- European heart journal. </a:t>
            </a:r>
            <a:r>
              <a:rPr lang="en-US" sz="1400"/>
              <a:t>2016, 10: 1093.</a:t>
            </a:r>
            <a:endParaRPr lang="fa-IR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861EC415-897E-4C4C-A7D3-D3DD235F26CD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42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549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604"/>
    </mc:Choice>
    <mc:Fallback>
      <p:transition spd="slow" advTm="360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333376"/>
            <a:ext cx="7772400" cy="122396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Hypertension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1" y="1557338"/>
            <a:ext cx="8893175" cy="5300662"/>
          </a:xfrm>
        </p:spPr>
        <p:txBody>
          <a:bodyPr/>
          <a:lstStyle/>
          <a:p>
            <a:pPr algn="r" eaLnBrk="1" hangingPunct="1">
              <a:defRPr/>
            </a:pPr>
            <a:r>
              <a:rPr lang="fa-IR" dirty="0" smtClean="0"/>
              <a:t>  فشارخون بالاي </a:t>
            </a:r>
            <a:r>
              <a:rPr lang="en-US" dirty="0" smtClean="0"/>
              <a:t>140/90 </a:t>
            </a:r>
            <a:r>
              <a:rPr lang="en-US" dirty="0" err="1" smtClean="0"/>
              <a:t>mmhg</a:t>
            </a:r>
            <a:r>
              <a:rPr lang="fa-IR" dirty="0" smtClean="0"/>
              <a:t> در طي يك دوره مداوم بر اساس متوسط فشار خون هاي اندازه گيري شده</a:t>
            </a:r>
          </a:p>
          <a:p>
            <a:pPr algn="r" eaLnBrk="1" hangingPunct="1">
              <a:defRPr/>
            </a:pPr>
            <a:r>
              <a:rPr lang="fa-IR" dirty="0" smtClean="0"/>
              <a:t>  هرقدر فشار خون دياستوليك يا سيستوليك بالاتر باشد خطر بيماري بالاتر است</a:t>
            </a:r>
          </a:p>
          <a:p>
            <a:pPr algn="r" eaLnBrk="1" hangingPunct="1">
              <a:defRPr/>
            </a:pPr>
            <a:r>
              <a:rPr lang="fa-IR" dirty="0" smtClean="0"/>
              <a:t>  اگر فقط فشارخون سيستوليك بالا باشد آن را فشارخون مجزا گويند</a:t>
            </a:r>
          </a:p>
          <a:p>
            <a:pPr algn="r" eaLnBrk="1" hangingPunct="1">
              <a:defRPr/>
            </a:pPr>
            <a:r>
              <a:rPr lang="fa-IR" dirty="0" smtClean="0"/>
              <a:t>  بهترين وضعيت فشارخون </a:t>
            </a:r>
            <a:r>
              <a:rPr lang="en-US" dirty="0" smtClean="0"/>
              <a:t>120/80 </a:t>
            </a:r>
            <a:r>
              <a:rPr lang="en-US" dirty="0" err="1" smtClean="0"/>
              <a:t>mmhg</a:t>
            </a:r>
            <a:r>
              <a:rPr lang="fa-IR" dirty="0" smtClean="0"/>
              <a:t> مي باشد.</a:t>
            </a:r>
          </a:p>
          <a:p>
            <a:pPr algn="r" eaLnBrk="1" hangingPunct="1">
              <a:defRPr/>
            </a:pPr>
            <a:r>
              <a:rPr lang="fa-IR" dirty="0" smtClean="0"/>
              <a:t> از آنجا كه بسياري ازمبتلايان به  پرفشاري خون از بيماري خود  مطلع نبوده اند، اين بيماري را قاتل خاموش  نيزمي نامند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59948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هيپرتانسيون اوليه و ثانويه</a:t>
            </a:r>
            <a:endParaRPr lang="en-US" smtClean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052513"/>
            <a:ext cx="8229600" cy="5472112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/>
              <a:t>هيپرتانسيون اوليه علت مشخص ندارد و </a:t>
            </a:r>
            <a:r>
              <a:rPr lang="en-US" smtClean="0"/>
              <a:t>90-95% </a:t>
            </a:r>
            <a:r>
              <a:rPr lang="fa-IR" smtClean="0"/>
              <a:t> كل موارد را تشكيل مي دهد.</a:t>
            </a:r>
          </a:p>
          <a:p>
            <a:pPr eaLnBrk="1" hangingPunct="1">
              <a:defRPr/>
            </a:pPr>
            <a:r>
              <a:rPr lang="fa-IR" smtClean="0"/>
              <a:t>هيپرتانسيون ثانويه كه </a:t>
            </a:r>
            <a:r>
              <a:rPr lang="en-US" smtClean="0"/>
              <a:t>5-10%</a:t>
            </a:r>
            <a:r>
              <a:rPr lang="fa-IR" smtClean="0"/>
              <a:t>موارد راتشكيل مي دهد، به علت بيماري هاي ديگر عايد فرد مي شود</a:t>
            </a:r>
          </a:p>
          <a:p>
            <a:pPr eaLnBrk="1" hangingPunct="1">
              <a:defRPr/>
            </a:pPr>
            <a:r>
              <a:rPr lang="fa-IR" smtClean="0"/>
              <a:t>هيپرتانسيون در بسياري از موارد با استعمال دخانيات ، هيپرليپيدمي  و يا ديابت قندي همراه است</a:t>
            </a:r>
          </a:p>
          <a:p>
            <a:pPr eaLnBrk="1" hangingPunct="1">
              <a:defRPr/>
            </a:pPr>
            <a:r>
              <a:rPr lang="fa-IR" smtClean="0"/>
              <a:t>هيپرتانسيون گاهي يك علامت، گاهي يك ريسك فاكتور و گاهي به عنوان يك بيماري مد نظر مي باشد</a:t>
            </a:r>
          </a:p>
          <a:p>
            <a:pPr eaLnBrk="1" hangingPunct="1">
              <a:defRPr/>
            </a:pPr>
            <a:r>
              <a:rPr lang="fa-IR" smtClean="0"/>
              <a:t>در طولاني مدت مي تواند اثرات مخربي درعروق قلب، مغز، كليه، چشم و ديگر قسمت هاي بدن داشته باشد. </a:t>
            </a:r>
            <a:endParaRPr lang="en-US" smtClean="0"/>
          </a:p>
        </p:txBody>
      </p:sp>
      <p:sp>
        <p:nvSpPr>
          <p:cNvPr id="4100" name="Date Placeholder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EC7312D-CD35-47B4-BFC3-C930BE53280B}" type="datetime3"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 September 2021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Footer Placeholder 2"/>
          <p:cNvSpPr>
            <a:spLocks noGrp="1"/>
          </p:cNvSpPr>
          <p:nvPr>
            <p:ph type="ftr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FFFFFF"/>
                </a:solidFill>
                <a:latin typeface="Arial" panose="020B0604020202020204" pitchFamily="34" charset="0"/>
              </a:rPr>
              <a:t>SKUMS.ShD; Assistant professor in nursing</a:t>
            </a:r>
          </a:p>
        </p:txBody>
      </p:sp>
      <p:sp>
        <p:nvSpPr>
          <p:cNvPr id="4102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297A96C1-1B81-4106-BE9A-AD4E18870A8F}" type="slidenum">
              <a:rPr lang="ar-SA" altLang="en-US">
                <a:solidFill>
                  <a:srgbClr val="FFFFFF"/>
                </a:solidFill>
                <a:latin typeface="Arial" panose="020B0604020202020204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551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"/>
            <a:ext cx="9143999" cy="6309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55FB7C3-5912-4F0B-9B5E-6D4FBB3D3D07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7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36117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427"/>
    </mc:Choice>
    <mc:Fallback>
      <p:transition spd="slow" advTm="13427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"/>
            <a:ext cx="9143999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5EE62EBE-B36B-4132-BE21-4F78FF8CD14F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SKUMS.ShD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, assistant professor in nursing</a:t>
            </a:r>
            <a:endParaRPr lang="fa-IR" dirty="0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8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9602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47701"/>
    </mc:Choice>
    <mc:Fallback>
      <p:transition spd="slow" advTm="4770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-63092"/>
            <a:ext cx="9462654" cy="644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2DAFD85C-1143-45CC-A4DB-F9C9B78D2EC5}" type="datetime3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rtl="1"/>
              <a:t>19 September 2021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SKUMS.ShD, assistant professor in nursing</a:t>
            </a:r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306C613F-AE75-4F95-9237-5051AAF79E6D}" type="slidenum">
              <a:rPr lang="fa-IR">
                <a:solidFill>
                  <a:prstClr val="black">
                    <a:tint val="75000"/>
                  </a:prstClr>
                </a:solidFill>
                <a:latin typeface="Calibri"/>
                <a:cs typeface="Arial" panose="020B0604020202020204" pitchFamily="34" charset="0"/>
              </a:rPr>
              <a:pPr rtl="1"/>
              <a:t>9</a:t>
            </a:fld>
            <a:endParaRPr lang="fa-IR">
              <a:solidFill>
                <a:prstClr val="black">
                  <a:tint val="75000"/>
                </a:prstClr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6387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8145"/>
    </mc:Choice>
    <mc:Fallback>
      <p:transition spd="slow" advTm="28145"/>
    </mc:Fallback>
  </mc:AlternateContent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1097</Words>
  <Application>Microsoft Office PowerPoint</Application>
  <PresentationFormat>Custom</PresentationFormat>
  <Paragraphs>237</Paragraphs>
  <Slides>42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1_Office Theme</vt:lpstr>
      <vt:lpstr>Stream</vt:lpstr>
      <vt:lpstr>Flow</vt:lpstr>
      <vt:lpstr>مراقبت های پرستاری در بیماری پرفشاری خون</vt:lpstr>
      <vt:lpstr>اهداف رفتاری</vt:lpstr>
      <vt:lpstr>Blood Pressure(BP)</vt:lpstr>
      <vt:lpstr>Slide 4</vt:lpstr>
      <vt:lpstr>Hypertension</vt:lpstr>
      <vt:lpstr>هيپرتانسيون اوليه و ثانويه</vt:lpstr>
      <vt:lpstr>Slide 7</vt:lpstr>
      <vt:lpstr>Slide 8</vt:lpstr>
      <vt:lpstr>Slide 9</vt:lpstr>
      <vt:lpstr>Slide 10</vt:lpstr>
      <vt:lpstr>Slide 11</vt:lpstr>
      <vt:lpstr>پاتوفيزيولوژي</vt:lpstr>
      <vt:lpstr>Slide 13</vt:lpstr>
      <vt:lpstr>تظاهرات باليني</vt:lpstr>
      <vt:lpstr>Slide 15</vt:lpstr>
      <vt:lpstr>ارزيابي تشخصي</vt:lpstr>
      <vt:lpstr>Slide 17</vt:lpstr>
      <vt:lpstr>درمان طبي، غير دارويي</vt:lpstr>
      <vt:lpstr>Slide 19</vt:lpstr>
      <vt:lpstr>Slide 20</vt:lpstr>
      <vt:lpstr>Slide 21</vt:lpstr>
      <vt:lpstr>درمان دارويي</vt:lpstr>
      <vt:lpstr>بتا بلوكر ها </vt:lpstr>
      <vt:lpstr>آلفا بلوكرها </vt:lpstr>
      <vt:lpstr>B.آلفا بلوکرهای محیطی: </vt:lpstr>
      <vt:lpstr>Slide 26</vt:lpstr>
      <vt:lpstr>Slide 27</vt:lpstr>
      <vt:lpstr>بحران هاي هيپرتانسيون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References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</dc:creator>
  <cp:lastModifiedBy>Windows User</cp:lastModifiedBy>
  <cp:revision>14</cp:revision>
  <dcterms:created xsi:type="dcterms:W3CDTF">2021-09-11T19:26:31Z</dcterms:created>
  <dcterms:modified xsi:type="dcterms:W3CDTF">2021-09-19T07:11:24Z</dcterms:modified>
</cp:coreProperties>
</file>