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1" r:id="rId2"/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9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>
        <p:scale>
          <a:sx n="58" d="100"/>
          <a:sy n="58" d="100"/>
        </p:scale>
        <p:origin x="-102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1DA00-611D-43E0-B419-A46AB0417EAD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BCAD4-5E03-4EC0-9FBB-A714C45F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78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929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981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28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718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28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946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52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96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44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685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821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7427D-6D52-4C7E-9646-E477A0FEF3E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BE6FB-46ED-4E9F-A9CE-C80B35C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93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6617" y="5263634"/>
            <a:ext cx="107548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7200" kern="10" dirty="0">
                <a:ln w="1841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B Tawfig Outline" panose="00000400000000000000" pitchFamily="2" charset="-78"/>
              </a:rPr>
              <a:t>باسلام و صلوات برمُحَمَّد و آل مُحَمَّد (ص)</a:t>
            </a:r>
            <a:endParaRPr lang="en-US" sz="7200" kern="10" dirty="0">
              <a:ln w="18415">
                <a:solidFill>
                  <a:schemeClr val="tx1"/>
                </a:solidFill>
                <a:round/>
                <a:headEnd/>
                <a:tailEnd/>
              </a:ln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B Tawfig Outline" panose="00000400000000000000" pitchFamily="2" charset="-78"/>
            </a:endParaRPr>
          </a:p>
        </p:txBody>
      </p:sp>
      <p:pic>
        <p:nvPicPr>
          <p:cNvPr id="4" name="Picture 6" descr="045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321745"/>
            <a:ext cx="5691187" cy="47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466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0437" y="554181"/>
            <a:ext cx="1037705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اقدامات درمانی در مراحل اولیه بیماری اثر بخش تر است. در مراحل انتهایی بیماری درمان بسیار مشکل و در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بعضی موارد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غیر ممکن می باشد و هزینه های درمانی که به خانواده تحمیل می گردد، </a:t>
            </a:r>
            <a:r>
              <a:rPr lang="fa-IR" sz="2800" dirty="0">
                <a:solidFill>
                  <a:srgbClr val="000000"/>
                </a:solidFill>
                <a:latin typeface="Georgia" panose="02040502050405020303" pitchFamily="18" charset="0"/>
              </a:rPr>
              <a:t>8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-</a:t>
            </a:r>
            <a:r>
              <a:rPr lang="fa-IR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10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برابر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درمانی است که در مراحل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ابتدایی و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به موقع انجام گردد. </a:t>
            </a:r>
            <a:endParaRPr lang="fa-IR" sz="2800" dirty="0" smtClean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همچنین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نتایج به دست آمده در درمان های موجود برای مراحل پیشرفته بیماری به هیچ عنوان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بینایی قابل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قبولی را به کودک برنمی گرداند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</a:t>
            </a: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علاوه بر این هزینه هایی که بابت اقدامات درمانی این کودکان به مراکز درمانی تحمیل</a:t>
            </a:r>
            <a:b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 گردد، بسیار زیاد و زمانی که صرف بررسی و درمان می گردد، </a:t>
            </a:r>
            <a:r>
              <a:rPr lang="fa-IR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20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-</a:t>
            </a:r>
            <a:r>
              <a:rPr lang="fa-IR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15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برابر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بیشتر از درمان در زمان مناسب است. </a:t>
            </a:r>
            <a:endParaRPr lang="fa-IR" sz="2800" dirty="0" smtClean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 توجه به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هزینه های سنگین اقتصادی، اجتماعی و درمانی این بیماری ، با سرمایه گذاری در برنامه های علمی و مدون غربالگری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 توان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شیوع این بیماری را به حداقل رسانید </a:t>
            </a:r>
            <a:r>
              <a:rPr lang="fa-IR" sz="2800" dirty="0"/>
              <a:t/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69167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89709" y="761999"/>
            <a:ext cx="1058487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/>
              <a:t>با افزایش چشمگیر میزان بقای نوزادان نارس که در چهل سال اخیر از حدود  %5به بیش از  %55برای نوزادان با وزن </a:t>
            </a:r>
            <a:r>
              <a:rPr lang="fa-IR" sz="2800" dirty="0" smtClean="0"/>
              <a:t>کمتر از  1000گرم </a:t>
            </a:r>
            <a:r>
              <a:rPr lang="fa-IR" sz="2800" dirty="0"/>
              <a:t>و بیش از  </a:t>
            </a:r>
            <a:r>
              <a:rPr lang="fa-IR" sz="2800" dirty="0" smtClean="0"/>
              <a:t>%90برای </a:t>
            </a:r>
            <a:r>
              <a:rPr lang="fa-IR" sz="2800" dirty="0"/>
              <a:t>نوزادان با وزن  </a:t>
            </a:r>
            <a:r>
              <a:rPr lang="fa-IR" sz="2800" dirty="0" smtClean="0"/>
              <a:t>1000-1500گرم </a:t>
            </a:r>
            <a:r>
              <a:rPr lang="fa-IR" sz="2800" dirty="0"/>
              <a:t>افزایش یافته است، تعداد نوزاد ان مبتلا به رتینوپاتی</a:t>
            </a:r>
          </a:p>
          <a:p>
            <a:pPr algn="r" rtl="1"/>
            <a:r>
              <a:rPr lang="fa-IR" sz="2800" dirty="0"/>
              <a:t>نارسی افزایش خواهد یافت مگر آنکه در زمینه پیشگیری از بیماری اقدامات جدی صورت گیرد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16092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1" y="678874"/>
            <a:ext cx="106957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 rtl="1"/>
            <a:r>
              <a:rPr lang="fa-IR" sz="2800" b="1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شیوع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و شدت رتینوپاتی نارسی با کاهش سن حاملگی و وزن هنگام تولد نوزاد افزایش می یابد. حدود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%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-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60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نوزادان با وزن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تولد کمتر از 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1500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گرم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دچار درجاتی از رتینوپاتی نارسی می شوند و حدود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%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درجات شدید پیشرفت می کنند.</a:t>
            </a:r>
            <a:b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نوزادان با وزن کمتر از 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750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گرم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تا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%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98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ممکن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است درجاتی از بیماری را نشان دهند</a:t>
            </a:r>
            <a:r>
              <a:rPr lang="fa-IR" sz="2800" dirty="0"/>
              <a:t> </a:t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36927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9383" y="692727"/>
            <a:ext cx="115685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 توجه به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گسترش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بخش های مراقبت ویژه نوزادان، لزوم تدوین برنامه مدون غربالگری رتینوپاتی نارستی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واضح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و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مسلم ا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ست. در حال حاضر بیش از </a:t>
            </a:r>
            <a:r>
              <a:rPr lang="fa-IR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100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بخش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مراقبت ویژه فعال در سطو کشور وجود دارد. </a:t>
            </a:r>
            <a:r>
              <a:rPr lang="fa-IR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12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مطالعه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منطقه ای در ا ستان های</a:t>
            </a:r>
            <a:b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مختلف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کشور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بین سال های </a:t>
            </a:r>
            <a:r>
              <a:rPr lang="fa-IR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1380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تا </a:t>
            </a:r>
            <a:r>
              <a:rPr lang="fa-IR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1390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 خصوص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شیوع رتینوپاتی نار سی صورت گرفته ا ست که بر پایه آن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 توان شیوع کشوری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آن را 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%</a:t>
            </a:r>
            <a:r>
              <a:rPr lang="fa-IR" sz="2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27-48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تخمین زد.</a:t>
            </a:r>
            <a:endParaRPr lang="en-US" sz="2800" dirty="0" smtClean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endParaRPr lang="fa-IR" sz="2800" dirty="0" smtClean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r>
              <a:rPr lang="en-US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16/5%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از </a:t>
            </a:r>
            <a:r>
              <a:rPr lang="fa-IR" sz="2800" dirty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نوزادان غربال 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شده </a:t>
            </a:r>
            <a:r>
              <a:rPr lang="fa-IR" sz="2800" dirty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نیاز به درمان 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داشته </a:t>
            </a:r>
            <a:r>
              <a:rPr lang="fa-IR" sz="2800" dirty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اند که بالاتر 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از</a:t>
            </a:r>
            <a:r>
              <a:rPr lang="en-US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میزان </a:t>
            </a:r>
            <a:r>
              <a:rPr lang="fa-IR" sz="2800" dirty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کشور های توسعه یافته است</a:t>
            </a:r>
            <a:r>
              <a:rPr lang="fa-IR" sz="2800" dirty="0">
                <a:solidFill>
                  <a:srgbClr val="FF0000"/>
                </a:solidFill>
              </a:rPr>
              <a:t> </a:t>
            </a:r>
            <a:br>
              <a:rPr lang="fa-IR" sz="2800" dirty="0">
                <a:solidFill>
                  <a:srgbClr val="FF0000"/>
                </a:solidFill>
              </a:rPr>
            </a:b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08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7927" y="955964"/>
            <a:ext cx="1101436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از آنجایی که سلامت و تکامل دوران ابتدای کودکی شامل حیطه های فیزیکی، اجتماعی/احساسی و حیطه های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ارتباطی/شناختی</a:t>
            </a:r>
            <a:r>
              <a:rPr lang="en-US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,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اثر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تعیین کننده ای بر فرصت های آتی زندگی و سلامتی از طریق افزایش آموزه ها، مهارت ها و فرصت های شغلی دارد،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اداره</a:t>
            </a:r>
            <a:r>
              <a:rPr lang="en-US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سلامت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نوزادان، دفتر سلامت جمعیت، خانواده و مدارس در راستای ارتقای شاخص تکامل دوران اوایل کودکی به عنوان یکی</a:t>
            </a:r>
            <a:b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2800" b="1" dirty="0">
                <a:solidFill>
                  <a:srgbClr val="7030A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از شاخص های </a:t>
            </a:r>
            <a:r>
              <a:rPr lang="fa-IR" sz="2800" b="1" dirty="0" smtClean="0">
                <a:solidFill>
                  <a:srgbClr val="7030A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مهم </a:t>
            </a:r>
            <a:r>
              <a:rPr lang="fa-IR" sz="2800" b="1" dirty="0">
                <a:solidFill>
                  <a:srgbClr val="7030A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کاهش نابرابری های اجتماعی در سلامت اقدام به تدوین آیین نامه برنامه مراقبت رتینوپاتی نارسی </a:t>
            </a:r>
            <a:r>
              <a:rPr lang="fa-IR" sz="2800" b="1" dirty="0" smtClean="0">
                <a:solidFill>
                  <a:srgbClr val="7030A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نموده </a:t>
            </a:r>
            <a:r>
              <a:rPr lang="fa-IR" sz="2800" b="1" dirty="0">
                <a:solidFill>
                  <a:srgbClr val="7030A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است</a:t>
            </a:r>
            <a:r>
              <a:rPr lang="fa-IR" sz="2800" b="1" dirty="0">
                <a:solidFill>
                  <a:srgbClr val="7030A0"/>
                </a:solidFill>
              </a:rPr>
              <a:t> </a:t>
            </a:r>
            <a:r>
              <a:rPr lang="fa-IR" sz="2800" dirty="0"/>
              <a:t/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0528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2617" y="838338"/>
            <a:ext cx="1119447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برنامه مراقبت رتینوپاتی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نارسی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یک رویکرد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نظام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مند برای جمع آوری و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سازماندهی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اطلاعات، تعیین اولویت ها و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انجام مراقبت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ها و مداخلات مناسب برای نوزادان بستری در بخش مراقبت ویژه/تخصصی نوزادان است</a:t>
            </a:r>
            <a:r>
              <a:rPr lang="fa-IR" sz="2800" dirty="0"/>
              <a:t> </a:t>
            </a:r>
            <a:br>
              <a:rPr lang="fa-IR" sz="2800" dirty="0"/>
            </a:b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2258291" y="2654220"/>
            <a:ext cx="86590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b="1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اهداف برنامه :</a:t>
            </a:r>
            <a:br>
              <a:rPr lang="fa-IR" sz="3200" b="1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3200" dirty="0">
                <a:solidFill>
                  <a:srgbClr val="000000"/>
                </a:solidFill>
                <a:latin typeface="Symbol" panose="05050102010706020507" pitchFamily="18" charset="2"/>
              </a:rPr>
              <a:t>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غربالگری نوزادان نیازمند جهت تشخیص و درمان به موقع و پیشگیری از نابینایی</a:t>
            </a:r>
            <a:b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3200" dirty="0">
                <a:solidFill>
                  <a:srgbClr val="000000"/>
                </a:solidFill>
                <a:latin typeface="Symbol" panose="05050102010706020507" pitchFamily="18" charset="2"/>
              </a:rPr>
              <a:t>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آموز چش پزشک دوره دیده و تعیین مشخصات دوره آموزشی</a:t>
            </a:r>
            <a:b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3200" dirty="0">
                <a:solidFill>
                  <a:srgbClr val="000000"/>
                </a:solidFill>
                <a:latin typeface="Symbol" panose="05050102010706020507" pitchFamily="18" charset="2"/>
              </a:rPr>
              <a:t>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سازماندهی و تعیین استانداردهای برنامه</a:t>
            </a:r>
            <a:b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3200" dirty="0">
                <a:solidFill>
                  <a:srgbClr val="000000"/>
                </a:solidFill>
                <a:latin typeface="Symbol" panose="05050102010706020507" pitchFamily="18" charset="2"/>
              </a:rPr>
              <a:t>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طراحی برنامه پیگیری</a:t>
            </a:r>
            <a:r>
              <a:rPr lang="fa-IR" sz="3200" dirty="0"/>
              <a:t> </a:t>
            </a:r>
            <a:br>
              <a:rPr lang="fa-IR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06433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194230"/>
            <a:ext cx="11125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/>
              <a:t>غربالگری رتینوپاتی نارسی:</a:t>
            </a:r>
          </a:p>
          <a:p>
            <a:pPr algn="r" rtl="1"/>
            <a:r>
              <a:rPr lang="fa-IR" sz="2800" dirty="0"/>
              <a:t> </a:t>
            </a:r>
            <a:r>
              <a:rPr lang="fa-IR" sz="2800" dirty="0" smtClean="0"/>
              <a:t>آخرین </a:t>
            </a:r>
            <a:r>
              <a:rPr lang="fa-IR" sz="2800" dirty="0"/>
              <a:t>راهنمای بالینی آکادمی کودکان امریکا در سال  </a:t>
            </a:r>
            <a:r>
              <a:rPr lang="en-US" sz="2800" dirty="0" smtClean="0"/>
              <a:t>2013</a:t>
            </a:r>
            <a:r>
              <a:rPr lang="fa-IR" sz="2800" dirty="0" smtClean="0"/>
              <a:t>توصیه </a:t>
            </a:r>
            <a:r>
              <a:rPr lang="fa-IR" sz="2800" dirty="0"/>
              <a:t>کرده است کلیه نوزادان با سن حاملگی کمتر از </a:t>
            </a:r>
            <a:r>
              <a:rPr lang="en-US" sz="2800" dirty="0" smtClean="0"/>
              <a:t>30</a:t>
            </a:r>
            <a:endParaRPr lang="fa-IR" sz="2800" dirty="0"/>
          </a:p>
          <a:p>
            <a:pPr algn="r" rtl="1"/>
            <a:r>
              <a:rPr lang="fa-IR" sz="2800" dirty="0"/>
              <a:t>هفته ( </a:t>
            </a:r>
            <a:r>
              <a:rPr lang="en-US" sz="2800" dirty="0" smtClean="0"/>
              <a:t>30</a:t>
            </a:r>
            <a:r>
              <a:rPr lang="fa-IR" sz="2800" dirty="0" smtClean="0"/>
              <a:t>هفته </a:t>
            </a:r>
            <a:r>
              <a:rPr lang="fa-IR" sz="2800" dirty="0"/>
              <a:t>و  </a:t>
            </a:r>
            <a:r>
              <a:rPr lang="en-US" sz="2800" dirty="0" smtClean="0"/>
              <a:t>6</a:t>
            </a:r>
            <a:r>
              <a:rPr lang="fa-IR" sz="2800" dirty="0" smtClean="0"/>
              <a:t>روز </a:t>
            </a:r>
            <a:r>
              <a:rPr lang="fa-IR" sz="2800" dirty="0"/>
              <a:t>یا کمتر) و یا وزن تولد کمتر از  </a:t>
            </a:r>
            <a:r>
              <a:rPr lang="en-US" sz="2800" dirty="0" smtClean="0"/>
              <a:t>1501</a:t>
            </a:r>
            <a:r>
              <a:rPr lang="fa-IR" sz="2800" dirty="0" smtClean="0"/>
              <a:t>گرم </a:t>
            </a:r>
            <a:r>
              <a:rPr lang="fa-IR" sz="2800" dirty="0"/>
              <a:t>باید از </a:t>
            </a:r>
            <a:r>
              <a:rPr lang="fa-IR" sz="2800" dirty="0" smtClean="0"/>
              <a:t>ن</a:t>
            </a:r>
            <a:r>
              <a:rPr lang="fa-IR" sz="2800" dirty="0"/>
              <a:t>ظ</a:t>
            </a:r>
            <a:r>
              <a:rPr lang="fa-IR" sz="2800" dirty="0" smtClean="0"/>
              <a:t>ر </a:t>
            </a:r>
            <a:r>
              <a:rPr lang="fa-IR" sz="2800" dirty="0"/>
              <a:t>رتینوپاتی معاینه </a:t>
            </a:r>
            <a:r>
              <a:rPr lang="fa-IR" sz="2800" dirty="0" smtClean="0"/>
              <a:t>شوند</a:t>
            </a:r>
            <a:r>
              <a:rPr lang="fa-IR" sz="2800" dirty="0"/>
              <a:t>. نوزادانی که در</a:t>
            </a:r>
          </a:p>
          <a:p>
            <a:pPr algn="r" rtl="1"/>
            <a:r>
              <a:rPr lang="fa-IR" sz="2800" dirty="0"/>
              <a:t>هنگام تولد </a:t>
            </a:r>
            <a:r>
              <a:rPr lang="fa-IR" sz="2800" dirty="0" smtClean="0"/>
              <a:t>سن </a:t>
            </a:r>
            <a:r>
              <a:rPr lang="fa-IR" sz="2800" dirty="0"/>
              <a:t>حاملگی بیش از  </a:t>
            </a:r>
            <a:r>
              <a:rPr lang="fa-IR" sz="2800" dirty="0" smtClean="0"/>
              <a:t>30هفته </a:t>
            </a:r>
            <a:r>
              <a:rPr lang="fa-IR" sz="2800" dirty="0"/>
              <a:t>یا وزن  </a:t>
            </a:r>
            <a:r>
              <a:rPr lang="fa-IR" sz="2800" dirty="0" smtClean="0"/>
              <a:t>1501-2000گرم </a:t>
            </a:r>
            <a:r>
              <a:rPr lang="fa-IR" sz="2800" dirty="0"/>
              <a:t>دارند، در </a:t>
            </a:r>
            <a:r>
              <a:rPr lang="fa-IR" sz="2800" dirty="0" smtClean="0"/>
              <a:t>صورتی </a:t>
            </a:r>
            <a:r>
              <a:rPr lang="fa-IR" sz="2800" dirty="0"/>
              <a:t>نیاز به معاینه </a:t>
            </a:r>
            <a:r>
              <a:rPr lang="fa-IR" sz="2800" dirty="0" smtClean="0"/>
              <a:t>چشم  </a:t>
            </a:r>
            <a:r>
              <a:rPr lang="fa-IR" sz="2800" dirty="0"/>
              <a:t>دارند که</a:t>
            </a:r>
          </a:p>
          <a:p>
            <a:pPr algn="r" rtl="1"/>
            <a:r>
              <a:rPr lang="fa-IR" sz="2800" dirty="0"/>
              <a:t>وضعیت ناپایدار بالینی داشته باشند یا توسط پزشک معالج در معرض خطر تشخیص داده شوند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87707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08909" y="1205345"/>
            <a:ext cx="922712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/>
              <a:t>راهنمای بالینی انگلستان نیز توصیه کرده است نوزادانی که سن حاملگی کمتر از  </a:t>
            </a:r>
            <a:r>
              <a:rPr lang="fa-IR" sz="3200" dirty="0" smtClean="0"/>
              <a:t>32هفته </a:t>
            </a:r>
            <a:r>
              <a:rPr lang="fa-IR" sz="3200" dirty="0"/>
              <a:t>( </a:t>
            </a:r>
            <a:r>
              <a:rPr lang="fa-IR" sz="3200" dirty="0" smtClean="0"/>
              <a:t>31هفته </a:t>
            </a:r>
            <a:r>
              <a:rPr lang="fa-IR" sz="3200" dirty="0"/>
              <a:t>و  5روز یا کمتر) و</a:t>
            </a:r>
          </a:p>
          <a:p>
            <a:pPr algn="r" rtl="1"/>
            <a:r>
              <a:rPr lang="fa-IR" sz="3200" dirty="0"/>
              <a:t>یا وزن هنگام تولد کمتر از  </a:t>
            </a:r>
            <a:r>
              <a:rPr lang="fa-IR" sz="3200" dirty="0" smtClean="0"/>
              <a:t>1500گرم </a:t>
            </a:r>
            <a:r>
              <a:rPr lang="fa-IR" sz="3200" dirty="0"/>
              <a:t>دارند، باید از </a:t>
            </a:r>
            <a:r>
              <a:rPr lang="fa-IR" sz="3200" dirty="0" smtClean="0"/>
              <a:t>نظر </a:t>
            </a:r>
            <a:r>
              <a:rPr lang="fa-IR" sz="3200" dirty="0"/>
              <a:t>رتینوپاتی معاینه شوند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04471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5455" y="1762220"/>
            <a:ext cx="95042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بر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اساس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آخرین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شواهد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ملی ، نوزادان با 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سن </a:t>
            </a:r>
            <a:r>
              <a:rPr lang="fa-IR" sz="2800" dirty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حاملگی کمتر از </a:t>
            </a:r>
            <a:r>
              <a:rPr lang="fa-IR" sz="28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34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هفته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( 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33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هفته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و </a:t>
            </a:r>
            <a:r>
              <a:rPr lang="fa-IR" sz="2800" dirty="0">
                <a:solidFill>
                  <a:srgbClr val="000000"/>
                </a:solidFill>
                <a:latin typeface="Calibri" panose="020F0502020204030204" pitchFamily="34" charset="0"/>
              </a:rPr>
              <a:t>5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روز یا کمتر) و یا وزن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تولد</a:t>
            </a:r>
            <a:r>
              <a:rPr lang="en-US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2000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گرم </a:t>
            </a:r>
            <a:r>
              <a:rPr lang="fa-IR" sz="2800" dirty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یا کمتر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، می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بایست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از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نظر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رتینوپاتی نار سی غربالگری شوند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</a:t>
            </a:r>
            <a:endParaRPr lang="en-US" sz="2800" dirty="0" smtClean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967604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1" y="1149928"/>
            <a:ext cx="101276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سن اولین نوبت معاینه چشم: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زمان بروز رتینوپاتی نارسی حاد با سن نوزاد ارتباط دارد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</a:t>
            </a:r>
            <a:endParaRPr lang="en-US" sz="2800" dirty="0" smtClean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endParaRPr lang="en-US" sz="2800" dirty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زمان بروزرتینوپاتی </a:t>
            </a:r>
            <a:r>
              <a:rPr lang="fa-IR" sz="2800" dirty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نارسی شدید با سن اصلاح شده نوزاد (مجموع سن حاملگی با سن پس از تولد) ارتباط بیشتری </a:t>
            </a:r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دارد</a:t>
            </a:r>
            <a:r>
              <a:rPr lang="en-US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</a:t>
            </a: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یعنی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نوزادانی که با سن حاملگی کمتری متولد می شوند، زمان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بیشتری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طول می کشد تا ابتلا به رتینوپاتی نار سی شدید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رانشان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دهند. </a:t>
            </a:r>
            <a:endParaRPr lang="fa-IR" sz="2800" dirty="0" smtClean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همین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اساس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جدولی تهیه شده ا ست که در آن سن داخل رحمی و سن پس از تولد، هر دو مبنا قرار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گرفته است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تا نوزاد قبل از رسیدن به مراحل پیشرفته با کمترین تعداد معاینه، از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نظر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رتینوپاتی نارسی غربالگری گردد</a:t>
            </a:r>
            <a:r>
              <a:rPr lang="fa-IR" sz="2800" dirty="0"/>
              <a:t> </a:t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8731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44375" cy="1134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152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/>
              <a:t>نوزادان متولد شده با سن حاملگی </a:t>
            </a:r>
            <a:r>
              <a:rPr lang="fa-IR" sz="3200" dirty="0" smtClean="0"/>
              <a:t>27هفته </a:t>
            </a:r>
            <a:r>
              <a:rPr lang="fa-IR" sz="3200" dirty="0"/>
              <a:t>یا بیشتر ، می بایست </a:t>
            </a:r>
            <a:r>
              <a:rPr lang="fa-IR" sz="3200" dirty="0" smtClean="0"/>
              <a:t>4هفته </a:t>
            </a:r>
            <a:r>
              <a:rPr lang="fa-IR" sz="3200" dirty="0"/>
              <a:t>پس از تولد معاینه و غربالگری شوند </a:t>
            </a:r>
            <a:br>
              <a:rPr lang="fa-IR" sz="3200" dirty="0"/>
            </a:b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988" y="1819274"/>
            <a:ext cx="10412442" cy="4318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16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69234"/>
            <a:ext cx="10515600" cy="1325563"/>
          </a:xfrm>
        </p:spPr>
        <p:txBody>
          <a:bodyPr>
            <a:noAutofit/>
          </a:bodyPr>
          <a:lstStyle/>
          <a:p>
            <a:pPr algn="r" rtl="1"/>
            <a:r>
              <a:rPr lang="fa-IR" sz="3200" dirty="0"/>
              <a:t>همچنین همه نوزادانی که صرف </a:t>
            </a:r>
            <a:r>
              <a:rPr lang="fa-IR" sz="3200" dirty="0" smtClean="0"/>
              <a:t>نظر </a:t>
            </a:r>
            <a:r>
              <a:rPr lang="fa-IR" sz="3200" dirty="0"/>
              <a:t>از سن حاملگی و وزن تولد، مسیر درمانی پیچیده ای را در بخش مراقبت </a:t>
            </a:r>
            <a:r>
              <a:rPr lang="fa-IR" sz="3200" dirty="0" smtClean="0"/>
              <a:t>ویژه نوزادان</a:t>
            </a:r>
            <a:r>
              <a:rPr lang="fa-IR" sz="3200" dirty="0"/>
              <a:t>، مانند تعویض خون طی می کنند، یا وضعیت ناپایدار بالینی داشته باشند و یا توسط پزشک معالج در معرض</a:t>
            </a:r>
            <a:br>
              <a:rPr lang="fa-IR" sz="3200" dirty="0"/>
            </a:br>
            <a:r>
              <a:rPr lang="fa-IR" sz="3200" dirty="0"/>
              <a:t>خطر تشخیص داده شوند، می بایست از </a:t>
            </a:r>
            <a:r>
              <a:rPr lang="fa-IR" sz="3200" dirty="0" smtClean="0"/>
              <a:t>نظر </a:t>
            </a:r>
            <a:r>
              <a:rPr lang="fa-IR" sz="3200" dirty="0"/>
              <a:t>رتینوپاتی معاینه شوند </a:t>
            </a:r>
            <a:br>
              <a:rPr lang="fa-IR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21266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8419" y="2789671"/>
            <a:ext cx="10515600" cy="1325563"/>
          </a:xfrm>
        </p:spPr>
        <p:txBody>
          <a:bodyPr>
            <a:noAutofit/>
          </a:bodyPr>
          <a:lstStyle/>
          <a:p>
            <a:pPr algn="r" rtl="1"/>
            <a:r>
              <a:rPr lang="fa-IR" sz="3200" dirty="0"/>
              <a:t>برخی از مشکلاتی که باعث ایجاد ناپایداری بالینی شده و نوزادان را در معرض خطر رتینوپاتی قرار می </a:t>
            </a:r>
            <a:r>
              <a:rPr lang="fa-IR" sz="3200" dirty="0" smtClean="0"/>
              <a:t>دهد،عبارتند از:</a:t>
            </a:r>
            <a:br>
              <a:rPr lang="fa-IR" sz="3200" dirty="0" smtClean="0"/>
            </a:br>
            <a:r>
              <a:rPr lang="fa-IR" sz="3200" dirty="0" smtClean="0"/>
              <a:t/>
            </a:r>
            <a:br>
              <a:rPr lang="fa-IR" sz="3200" dirty="0" smtClean="0"/>
            </a:br>
            <a:r>
              <a:rPr lang="fa-IR" sz="3200" dirty="0" smtClean="0"/>
              <a:t>تشخیص </a:t>
            </a:r>
            <a:r>
              <a:rPr lang="fa-IR" sz="3200" dirty="0"/>
              <a:t>آسیفکسی هنگام تولد، با داشتن </a:t>
            </a:r>
            <a:r>
              <a:rPr lang="en-US" sz="3200" dirty="0" smtClean="0"/>
              <a:t>PH</a:t>
            </a:r>
            <a:r>
              <a:rPr lang="fa-IR" sz="3200" dirty="0" smtClean="0"/>
              <a:t>کمتراز7.1در </a:t>
            </a:r>
            <a:r>
              <a:rPr lang="fa-IR" sz="3200" dirty="0"/>
              <a:t>خون بند ناف یا در یک ساعت اول تولد در </a:t>
            </a:r>
            <a:r>
              <a:rPr lang="fa-IR" sz="3200" dirty="0" smtClean="0"/>
              <a:t>نمونه خون </a:t>
            </a:r>
            <a:r>
              <a:rPr lang="fa-IR" sz="3200" dirty="0"/>
              <a:t>نوزاد، و یا نمره آپگار </a:t>
            </a:r>
            <a:r>
              <a:rPr lang="fa-IR" sz="3200" dirty="0" smtClean="0"/>
              <a:t>3یا </a:t>
            </a:r>
            <a:r>
              <a:rPr lang="fa-IR" sz="3200" dirty="0"/>
              <a:t>کمتر، در دقیقه 5پس از </a:t>
            </a:r>
            <a:r>
              <a:rPr lang="fa-IR" sz="3200" dirty="0" smtClean="0"/>
              <a:t>تولد</a:t>
            </a:r>
            <a:br>
              <a:rPr lang="fa-IR" sz="3200" dirty="0" smtClean="0"/>
            </a:br>
            <a:r>
              <a:rPr lang="fa-IR" sz="3200" dirty="0"/>
              <a:t/>
            </a:r>
            <a:br>
              <a:rPr lang="fa-IR" sz="3200" dirty="0"/>
            </a:br>
            <a:r>
              <a:rPr lang="fa-IR" sz="3200" dirty="0" smtClean="0"/>
              <a:t>شیرخواری </a:t>
            </a:r>
            <a:r>
              <a:rPr lang="fa-IR" sz="3200" dirty="0"/>
              <a:t>که وضعیت بی ثبات شدید یا مستمر و </a:t>
            </a:r>
            <a:r>
              <a:rPr lang="fa-IR" sz="3200" dirty="0" smtClean="0"/>
              <a:t>تظاهراتی </a:t>
            </a:r>
            <a:r>
              <a:rPr lang="fa-IR" sz="3200" dirty="0"/>
              <a:t>مانند هیپوکسی طولانی مدت، اسیدوز </a:t>
            </a:r>
            <a:r>
              <a:rPr lang="fa-IR" sz="3200" dirty="0" smtClean="0"/>
              <a:t>شدید، هیپوگلیسمی </a:t>
            </a:r>
            <a:r>
              <a:rPr lang="fa-IR" sz="3200" dirty="0"/>
              <a:t>یا هیپوتانسیون جدی نیازمند به دریافت داروهای وازوپرسور داشته باشد </a:t>
            </a:r>
            <a:br>
              <a:rPr lang="fa-IR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550701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8873" y="1859340"/>
            <a:ext cx="1046018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/>
              <a:t>برخی از مشکلاتی که باعث ایجاد ناپایداری بالینی شده و نوزادان را در معرض خطر رتینوپاتی قرار می دهد،عبارتند از:</a:t>
            </a:r>
            <a:br>
              <a:rPr lang="fa-IR" sz="2800" dirty="0"/>
            </a:br>
            <a:r>
              <a:rPr lang="fa-IR" sz="2800" dirty="0" smtClean="0"/>
              <a:t> 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 smtClean="0"/>
              <a:t>تشخیص </a:t>
            </a:r>
            <a:r>
              <a:rPr lang="fa-IR" sz="2800" dirty="0"/>
              <a:t>آسیفکسی هنگام تولد، با داشتن </a:t>
            </a:r>
            <a:r>
              <a:rPr lang="en-US" sz="2800" dirty="0"/>
              <a:t>PH</a:t>
            </a:r>
            <a:r>
              <a:rPr lang="fa-IR" sz="2800" dirty="0"/>
              <a:t>کمتراز7.1در خون بند ناف یا در یک ساعت اول تولد در نمونه خون نوزاد، و یا نمره آپگار 3یا کمتر، در دقیقه 5پس از </a:t>
            </a:r>
            <a:r>
              <a:rPr lang="fa-IR" sz="2800" dirty="0" smtClean="0"/>
              <a:t>تولد</a:t>
            </a:r>
            <a:r>
              <a:rPr lang="fa-IR" sz="2800" dirty="0"/>
              <a:t/>
            </a:r>
            <a:br>
              <a:rPr lang="fa-IR" sz="2800" dirty="0"/>
            </a:br>
            <a:endParaRPr lang="fa-IR" sz="2800" dirty="0" smtClean="0"/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 smtClean="0"/>
              <a:t>شیرخواری </a:t>
            </a:r>
            <a:r>
              <a:rPr lang="fa-IR" sz="2800" dirty="0"/>
              <a:t>که وضعیت بی ثبات شدید یا مستمر و تظاهراتی مانند هیپوکسی طولانی مدت، اسیدوز شدید، هیپوگلیسمی یا هیپوتانسیون جدی نیازمند به دریافت داروهای وازوپرسور داشته باشد </a:t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630281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1108" y="1277266"/>
            <a:ext cx="1071649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/>
              <a:t>نیاز </a:t>
            </a:r>
            <a:r>
              <a:rPr lang="fa-IR" sz="3200" dirty="0"/>
              <a:t>به حمایت قلبی- </a:t>
            </a:r>
            <a:r>
              <a:rPr lang="fa-IR" sz="3200" dirty="0" smtClean="0"/>
              <a:t>تنفسی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/>
              <a:t>سندرم </a:t>
            </a:r>
            <a:r>
              <a:rPr lang="fa-IR" sz="3200" dirty="0"/>
              <a:t>دیسترس تنفسی، نیاز به تهویه مکانیکی</a:t>
            </a:r>
            <a:br>
              <a:rPr lang="fa-IR" sz="3200" dirty="0"/>
            </a:br>
            <a:endParaRPr lang="fa-IR" sz="3200" dirty="0" smtClean="0"/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/>
              <a:t>نیاز </a:t>
            </a:r>
            <a:r>
              <a:rPr lang="fa-IR" sz="3200" dirty="0"/>
              <a:t>به تجویز داروهایی مانند دوپامین جهت افزایش فشار </a:t>
            </a:r>
            <a:r>
              <a:rPr lang="fa-IR" sz="3200" dirty="0" smtClean="0"/>
              <a:t>خون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/>
              <a:t>خونریزی </a:t>
            </a:r>
            <a:r>
              <a:rPr lang="fa-IR" sz="3200" dirty="0"/>
              <a:t>داخل بطنی</a:t>
            </a:r>
            <a:br>
              <a:rPr lang="fa-IR" sz="3200" dirty="0"/>
            </a:br>
            <a:endParaRPr lang="fa-IR" sz="3200" dirty="0" smtClean="0"/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/>
              <a:t>نیاز </a:t>
            </a:r>
            <a:r>
              <a:rPr lang="fa-IR" sz="3200" dirty="0"/>
              <a:t>به تجویز خون کامل یا گلبولهای قرمز متراک یا تعویض </a:t>
            </a:r>
            <a:r>
              <a:rPr lang="fa-IR" sz="3200" dirty="0" smtClean="0"/>
              <a:t>خون</a:t>
            </a: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3200" dirty="0" smtClean="0"/>
              <a:t>دریافت </a:t>
            </a:r>
            <a:r>
              <a:rPr lang="fa-IR" sz="3200" dirty="0"/>
              <a:t>اکسیژن به مدت بیشتر از </a:t>
            </a:r>
            <a:r>
              <a:rPr lang="fa-IR" sz="3200" dirty="0" smtClean="0"/>
              <a:t>48ساعت </a:t>
            </a:r>
            <a:r>
              <a:rPr lang="fa-IR" sz="3200" dirty="0"/>
              <a:t/>
            </a:r>
            <a:br>
              <a:rPr lang="fa-IR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18784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6183" y="1122218"/>
            <a:ext cx="957349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بیماری مزمن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ریوی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BPD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endParaRPr lang="fa-IR" sz="2800" dirty="0" smtClean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حملات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مکرر آپنه</a:t>
            </a:r>
            <a:b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endParaRPr lang="fa-IR" sz="2800" dirty="0" smtClean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457200" indent="-457200" algn="r" rtl="1">
              <a:buFont typeface="Wingdings" panose="05000000000000000000" pitchFamily="2" charset="2"/>
              <a:buChar char="Ø"/>
            </a:pP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سایر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مشکلاتی که از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نظر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متخصص کودکان یا فوق تخصص نوزادان، نوزاد بیمار را در معرض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خطر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ROP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قرار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 دهد</a:t>
            </a:r>
            <a:r>
              <a:rPr lang="fa-IR" sz="2800" dirty="0"/>
              <a:t> </a:t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838115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678874"/>
            <a:ext cx="111390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اولین زمان انجام معاینه شبکیه بر مبنای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جدول می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 شد. با توجه به این که برخی مطالعات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نشان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داده اند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که در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نوزادان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بسیار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نارس و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کم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وزن یک نوع شدید رتینوپاتی نارسی خلفی پیشرونده 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Aggressive posterior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مشاهده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 شود، ممکن است براساس تشخیص پزشک نیاز به انجام اولین معاینه در سن کمتری باشد</a:t>
            </a:r>
            <a:r>
              <a:rPr lang="fa-IR" sz="2800" dirty="0"/>
              <a:t> </a:t>
            </a:r>
            <a:br>
              <a:rPr lang="fa-IR" sz="2800" dirty="0"/>
            </a:b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184" y="3408218"/>
            <a:ext cx="78009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985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5745" y="678873"/>
            <a:ext cx="113884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 نوزادان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بستری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، غربالگری بر بالین نوزاد انجام می پذیرد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</a:t>
            </a:r>
          </a:p>
          <a:p>
            <a:pPr algn="r" rtl="1"/>
            <a:endParaRPr lang="fa-IR" sz="3200" dirty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انجام معاینه و غربالگری پس از ترخیص نوزاد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از بیمارستان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 مراکز معین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صورت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 گیرد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</a:t>
            </a:r>
          </a:p>
          <a:p>
            <a:pPr algn="r" rtl="1"/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</a:p>
          <a:p>
            <a:pPr algn="r" rtl="1"/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این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معاینه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بایستی توسط چشم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پزشک دوره دیده که در این زمینه مهارت دارد، انجام پذیرد</a:t>
            </a:r>
            <a:r>
              <a:rPr lang="fa-IR" sz="3200" dirty="0"/>
              <a:t> </a:t>
            </a:r>
            <a:br>
              <a:rPr lang="fa-IR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605086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4218" y="453969"/>
            <a:ext cx="97813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زمان انجام معاینه بعدی چش بر اساس یافته های معاینه اولیه تعیین می گردد. این یافته ها بر مبنای طبقه بندی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بین المللی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رتینوپاتی نارسی استوار است</a:t>
            </a:r>
            <a:r>
              <a:rPr lang="fa-IR" sz="3200" dirty="0"/>
              <a:t> </a:t>
            </a:r>
            <a:br>
              <a:rPr lang="fa-IR" sz="3200" dirty="0"/>
            </a:b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61" y="2023629"/>
            <a:ext cx="81343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562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25236" y="706582"/>
            <a:ext cx="105710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b="1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معاینه چشم (چگونه و توسط چه کسی و در کجا</a:t>
            </a:r>
            <a:r>
              <a:rPr lang="fa-IR" sz="3200" b="1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:)</a:t>
            </a:r>
          </a:p>
          <a:p>
            <a:pPr algn="r" rtl="1"/>
            <a:r>
              <a:rPr lang="en-US" sz="3200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o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معاینه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چشم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را می توان با یا بدون بیهوشی انجام داد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</a:t>
            </a:r>
          </a:p>
          <a:p>
            <a:pPr algn="r" rtl="1"/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اگر چه در اغلب موارد معاینه چش نیاز به بیهوشی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ندارد ولی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 صورتی که نیاز به بیهو شی وجود دا شته با شد،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حضور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یک متخصص بیهو شی ماهر در زمینه بیهو شی</a:t>
            </a:r>
            <a:b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شیرخواران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کم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وزن و پرخطر در اتاق عمل ضروری است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</a:t>
            </a:r>
          </a:p>
          <a:p>
            <a:pPr algn="r" rtl="1"/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این معاینات باید در بیمارستان دارای بخش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مراقبت ویژه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نوزادان انجام گیرد و همواره یک تخت مراقبت ویژه رزرو شده و در صورت نیاز شیرخوار جهت مراقبت</a:t>
            </a:r>
            <a:b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پس از بیهوشی به بخش منتقل گردد</a:t>
            </a:r>
            <a:r>
              <a:rPr lang="fa-IR" sz="3200" dirty="0"/>
              <a:t> </a:t>
            </a:r>
            <a:br>
              <a:rPr lang="fa-IR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65932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82639" y="1267608"/>
            <a:ext cx="10515600" cy="4351337"/>
          </a:xfrm>
        </p:spPr>
        <p:txBody>
          <a:bodyPr/>
          <a:lstStyle/>
          <a:p>
            <a:pPr algn="r" rtl="1"/>
            <a:r>
              <a:rPr lang="fa-IR" dirty="0"/>
              <a:t>بيماري رتينوپاتي نوزادان نارس يكي از علل مهم كم بينائي و نابينائي در كودكان در </a:t>
            </a:r>
            <a:r>
              <a:rPr lang="fa-IR" dirty="0" smtClean="0"/>
              <a:t>سراسر</a:t>
            </a:r>
            <a:r>
              <a:rPr lang="en-US" dirty="0" smtClean="0"/>
              <a:t> </a:t>
            </a:r>
            <a:r>
              <a:rPr lang="fa-IR" dirty="0" smtClean="0"/>
              <a:t>جهان </a:t>
            </a:r>
            <a:r>
              <a:rPr lang="fa-IR" dirty="0"/>
              <a:t>است. اين بيماري تا قبل از سال 1941ميلادي توسط هيچ </a:t>
            </a:r>
            <a:r>
              <a:rPr lang="fa-IR" dirty="0" smtClean="0"/>
              <a:t>چشم پزشكي </a:t>
            </a:r>
            <a:r>
              <a:rPr lang="fa-IR" dirty="0"/>
              <a:t>مشاهده نشده بود</a:t>
            </a:r>
            <a:r>
              <a:rPr lang="fa-IR" dirty="0" smtClean="0"/>
              <a:t> </a:t>
            </a:r>
            <a:br>
              <a:rPr lang="fa-IR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82639" y="3318906"/>
            <a:ext cx="10515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800" dirty="0">
                <a:solidFill>
                  <a:srgbClr val="000000"/>
                </a:solidFill>
                <a:latin typeface="BNazanin"/>
              </a:rPr>
              <a:t>رتينوپاتي نوزادان نارس اولين بار در سال 1942توسط </a:t>
            </a:r>
            <a:r>
              <a:rPr lang="en-US" sz="2800" b="0" i="0" dirty="0" smtClean="0">
                <a:solidFill>
                  <a:srgbClr val="000000"/>
                </a:solidFill>
                <a:effectLst/>
                <a:latin typeface="TimesNewRomanPSMT"/>
              </a:rPr>
              <a:t>Terry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شرح داده شد و به</a:t>
            </a:r>
            <a:br>
              <a:rPr lang="fa-IR" sz="2800" dirty="0">
                <a:solidFill>
                  <a:srgbClr val="000000"/>
                </a:solidFill>
                <a:latin typeface="BNazanin"/>
              </a:rPr>
            </a:br>
            <a:r>
              <a:rPr lang="fa-IR" sz="2800" dirty="0">
                <a:solidFill>
                  <a:srgbClr val="000000"/>
                </a:solidFill>
                <a:latin typeface="BNazanin"/>
              </a:rPr>
              <a:t>سرعت به عنوان يك علت اوليه نابينائي كودكان در كشورهاي پيشرفته شناخته شد. </a:t>
            </a:r>
            <a:r>
              <a:rPr lang="fa-IR" sz="2800" dirty="0" smtClean="0"/>
              <a:t/>
            </a:r>
            <a:br>
              <a:rPr lang="fa-IR" sz="2800" dirty="0" smtClean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00934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73382" y="1457467"/>
            <a:ext cx="967047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معاینه بدون بیهوشتتی می تواند بر بالین نوزاد یا در درمانگاه مجهز به امکانات مانیتورینو و احیای نوزاد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انجام شود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البته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 صورت بستری بودن نوزاد، معاینه باید حتما در بالین نوزاد صورت گیرد. همچنین لازم است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 طی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انجام معاینات، نوزاد از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نظر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آپنه و افت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درصد اشباع اکسیژن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خون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شریانی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یا برادیکاردی از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طریق مانیتورینگ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یا پالس اکسی متری تحت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نظر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باشد و تا </a:t>
            </a:r>
            <a:r>
              <a:rPr lang="fa-IR" sz="2800" dirty="0">
                <a:solidFill>
                  <a:srgbClr val="FF0000"/>
                </a:solidFill>
                <a:latin typeface="Calibri" panose="020F0502020204030204" pitchFamily="34" charset="0"/>
              </a:rPr>
              <a:t>4</a:t>
            </a:r>
            <a:r>
              <a:rPr lang="fa-IR" sz="2800" dirty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ساعت پس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از معاینه نیز مراقبت از نوزاد ادامه یابد</a:t>
            </a:r>
            <a:r>
              <a:rPr lang="fa-IR" sz="2800" dirty="0"/>
              <a:t> </a:t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698243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08364" y="1440873"/>
            <a:ext cx="10363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قبل از انجام معاینه باید با والدین شیرخوار درباره لزوم انجام معاینه صحبت و مشکلات معاینه چش و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احتمال وجود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درگیری های چشمی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توضیح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داده شده و رضایت نامه کتبی از والدین گرفته شود</a:t>
            </a:r>
            <a:r>
              <a:rPr lang="fa-IR" sz="3200" dirty="0"/>
              <a:t> </a:t>
            </a:r>
            <a:br>
              <a:rPr lang="fa-IR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485177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72145" y="1219200"/>
            <a:ext cx="933796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روش انجام معاینه چشم</a:t>
            </a:r>
            <a:br>
              <a:rPr lang="fa-IR" sz="2800" b="1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en-US" sz="2800" dirty="0">
                <a:solidFill>
                  <a:srgbClr val="000000"/>
                </a:solidFill>
                <a:latin typeface="Courier New" panose="02070309020205020404" pitchFamily="49" charset="0"/>
              </a:rPr>
              <a:t>o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مردمک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چشم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نوزاد باید با قطره میدریاتیک رقیق در حدود یک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ساعت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قبل از انجام معاینه، دیلاته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شود تا معاینه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امکان پذیر گردد.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روش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پیشنهادی استفاده از ترکیب قطرات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تتراکائین%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0.5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تروپیکامید %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فنیل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افرین</a:t>
            </a:r>
            <a:b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%</a:t>
            </a:r>
            <a:r>
              <a:rPr lang="fa-IR" sz="2800" dirty="0">
                <a:solidFill>
                  <a:srgbClr val="000000"/>
                </a:solidFill>
                <a:latin typeface="Calibri" panose="020F0502020204030204" pitchFamily="34" charset="0"/>
              </a:rPr>
              <a:t>2.5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 ترکیب 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/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3حجم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از هر کدام) 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2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-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بار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 فوا صل 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-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15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دقیقه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 ست. آتروپین تو صیه نمی شود.</a:t>
            </a:r>
            <a:b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قطرات اضافی باید از روی صورت شیرخوار با دستمال پاک شود تا جذب پوستی به حداقل برسد. </a:t>
            </a:r>
            <a:endParaRPr lang="fa-IR" sz="2800" dirty="0" smtClean="0">
              <a:solidFill>
                <a:srgbClr val="000000"/>
              </a:solidFill>
              <a:latin typeface="B Lotus" panose="00000400000000000000" pitchFamily="2" charset="-78"/>
              <a:cs typeface="B Lotus" panose="000004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دادن مقادیر زیاد </a:t>
            </a:r>
            <a:r>
              <a:rPr lang="fa-IR" sz="2800" dirty="0">
                <a:solidFill>
                  <a:srgbClr val="FF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قطر چشمی، خطر تاکیکاردی و هیپرترمی را به دنبال دارد</a:t>
            </a:r>
            <a:r>
              <a:rPr lang="fa-IR" sz="2800" dirty="0">
                <a:solidFill>
                  <a:srgbClr val="FF0000"/>
                </a:solidFill>
              </a:rPr>
              <a:t> </a:t>
            </a:r>
            <a:r>
              <a:rPr lang="fa-IR" sz="2800" dirty="0"/>
              <a:t/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18495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2619" y="1305342"/>
            <a:ext cx="113053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معاینه رتین یک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پروسه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دردناک ا ست. قنداق کردن شیرخوار و دادن محلول سرم قندی ساکارز خوراکی %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24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میزان </a:t>
            </a:r>
            <a:r>
              <a:rPr lang="fa-IR" sz="2800" dirty="0">
                <a:solidFill>
                  <a:srgbClr val="000000"/>
                </a:solidFill>
                <a:latin typeface="Calibri" panose="020F0502020204030204" pitchFamily="34" charset="0"/>
              </a:rPr>
              <a:t>1.5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-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0.5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میلی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لیتر با کمک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سرنگ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از راه دهان می تواند درد شیرخوار را کاهش داده و به انجام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معاینه</a:t>
            </a:r>
            <a:r>
              <a:rPr lang="en-US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بدون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بی قراری زیاد شیرخوار کمک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کند</a:t>
            </a:r>
            <a:r>
              <a:rPr lang="fa-IR" sz="28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fa-IR" sz="28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روشنایی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محیط معاینه نوزاد باید تا حد </a:t>
            </a:r>
            <a:r>
              <a:rPr lang="fa-IR" sz="2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10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لوکس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کاهش یابد. در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صورتی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که در محیط مراقبت این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امکان وجود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ندارد نوزاد را می توان به اتاق دیگری در داخل یا جنب بخش مراقبت ویژه نوزادان انتقال داد.</a:t>
            </a:r>
            <a:b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</a:b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معاینه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 افتالموستکوپ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غیرمستقیم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 یا بدون قرار دادن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بلفارواستات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انجام می گیرد و در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صورت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لزوم و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با فراهم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بودن امکانات احیای نوزاد،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دپرستیون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نواحی محیطی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شبکیه </a:t>
            </a:r>
            <a:r>
              <a:rPr lang="fa-IR" sz="28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می تواند با </a:t>
            </a:r>
            <a:r>
              <a:rPr lang="fa-IR" sz="28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دپرسور سیمی ظریف انجام شود</a:t>
            </a:r>
            <a:r>
              <a:rPr lang="fa-IR" sz="2800" dirty="0" smtClean="0"/>
              <a:t> </a:t>
            </a:r>
            <a:r>
              <a:rPr lang="fa-IR" sz="2800" dirty="0"/>
              <a:t/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51594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0752" y="1061351"/>
            <a:ext cx="10515600" cy="4351338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/>
              <a:t>براي اولين بار دكتر تئودور تِري در بوستون آمريكا يك مورد </a:t>
            </a:r>
            <a:r>
              <a:rPr lang="fa-IR" sz="2400" dirty="0" smtClean="0"/>
              <a:t>دوطرفه ي </a:t>
            </a:r>
            <a:r>
              <a:rPr lang="fa-IR" sz="2400" dirty="0"/>
              <a:t>اين بيماري را گزارش كرد</a:t>
            </a:r>
            <a:r>
              <a:rPr lang="fa-IR" sz="2400" dirty="0" smtClean="0"/>
              <a:t>.</a:t>
            </a:r>
            <a:endParaRPr lang="en-US" sz="2400" dirty="0" smtClean="0"/>
          </a:p>
          <a:p>
            <a:pPr algn="r" rtl="1">
              <a:lnSpc>
                <a:spcPct val="150000"/>
              </a:lnSpc>
            </a:pPr>
            <a:r>
              <a:rPr lang="fa-IR" sz="2400" dirty="0" smtClean="0"/>
              <a:t>طي </a:t>
            </a:r>
            <a:r>
              <a:rPr lang="fa-IR" sz="2400" dirty="0"/>
              <a:t>ده سال، حدود 7000كودك نارس به دليل اين بيماري تنها در كشور آمريكا بينائي خود را از</a:t>
            </a:r>
            <a:br>
              <a:rPr lang="fa-IR" sz="2400" dirty="0"/>
            </a:br>
            <a:r>
              <a:rPr lang="fa-IR" sz="2400" dirty="0"/>
              <a:t>دست دادند</a:t>
            </a:r>
            <a:r>
              <a:rPr lang="fa-IR" sz="2400" dirty="0" smtClean="0"/>
              <a:t>.</a:t>
            </a:r>
            <a:endParaRPr lang="en-US" sz="2400" dirty="0" smtClean="0"/>
          </a:p>
          <a:p>
            <a:pPr algn="r" rtl="1">
              <a:lnSpc>
                <a:spcPct val="150000"/>
              </a:lnSpc>
            </a:pPr>
            <a:r>
              <a:rPr lang="fa-IR" sz="2400" dirty="0" smtClean="0"/>
              <a:t> </a:t>
            </a:r>
            <a:r>
              <a:rPr lang="fa-IR" sz="2400" dirty="0"/>
              <a:t>نها ًيتا، كشورهاي پيشرفته با برنامه زير ي مناسب و دقيق توانستند ميزان بروز اين</a:t>
            </a:r>
            <a:br>
              <a:rPr lang="fa-IR" sz="2400" dirty="0"/>
            </a:br>
            <a:r>
              <a:rPr lang="fa-IR" sz="2400" dirty="0"/>
              <a:t>بيماري را كنترل و عوارض ناشي از آن، يعني كم بينائي و نابينائي، را به حداقل برسانند</a:t>
            </a:r>
            <a:r>
              <a:rPr lang="fa-IR" sz="2400" dirty="0" smtClean="0"/>
              <a:t> </a:t>
            </a:r>
            <a:br>
              <a:rPr lang="fa-IR" sz="2400" dirty="0" smtClean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7576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78173" y="1143237"/>
            <a:ext cx="10065225" cy="4351338"/>
          </a:xfrm>
        </p:spPr>
        <p:txBody>
          <a:bodyPr>
            <a:normAutofit fontScale="92500"/>
          </a:bodyPr>
          <a:lstStyle/>
          <a:p>
            <a:pPr algn="r" rtl="1">
              <a:lnSpc>
                <a:spcPct val="150000"/>
              </a:lnSpc>
            </a:pPr>
            <a:r>
              <a:rPr lang="fa-IR" dirty="0"/>
              <a:t>در كشورهاي در حال توسعه همچون كشور ما وضع به </a:t>
            </a:r>
            <a:r>
              <a:rPr lang="fa-IR" dirty="0" smtClean="0"/>
              <a:t>گونه</a:t>
            </a:r>
            <a:r>
              <a:rPr lang="en-US" dirty="0" smtClean="0"/>
              <a:t> </a:t>
            </a:r>
            <a:r>
              <a:rPr lang="fa-IR" dirty="0" smtClean="0"/>
              <a:t>ي </a:t>
            </a:r>
            <a:r>
              <a:rPr lang="fa-IR" dirty="0"/>
              <a:t>ديگري بود،</a:t>
            </a:r>
            <a:br>
              <a:rPr lang="fa-IR" dirty="0"/>
            </a:br>
            <a:r>
              <a:rPr lang="fa-IR" dirty="0"/>
              <a:t>بطوريكه در كشور ما تا قبل از </a:t>
            </a:r>
            <a:r>
              <a:rPr lang="fa-IR" dirty="0" smtClean="0"/>
              <a:t>دهه 90ميلادي </a:t>
            </a:r>
            <a:r>
              <a:rPr lang="fa-IR" dirty="0"/>
              <a:t>معادل دهه 70هجري </a:t>
            </a:r>
            <a:r>
              <a:rPr lang="fa-IR" dirty="0" smtClean="0"/>
              <a:t>شمسي</a:t>
            </a:r>
            <a:r>
              <a:rPr lang="en-US" dirty="0" smtClean="0"/>
              <a:t> </a:t>
            </a:r>
            <a:r>
              <a:rPr lang="fa-IR" dirty="0" smtClean="0"/>
              <a:t>هيچ </a:t>
            </a:r>
            <a:r>
              <a:rPr lang="fa-IR" dirty="0"/>
              <a:t>خبري </a:t>
            </a:r>
            <a:r>
              <a:rPr lang="fa-IR" dirty="0" smtClean="0"/>
              <a:t>از اين </a:t>
            </a:r>
            <a:r>
              <a:rPr lang="fa-IR" dirty="0"/>
              <a:t>بيماري نبود، </a:t>
            </a:r>
            <a:r>
              <a:rPr lang="fa-IR" dirty="0" smtClean="0"/>
              <a:t>چشم</a:t>
            </a:r>
            <a:r>
              <a:rPr lang="en-US" dirty="0" smtClean="0"/>
              <a:t> </a:t>
            </a:r>
            <a:r>
              <a:rPr lang="fa-IR" dirty="0" smtClean="0"/>
              <a:t>پزشكان </a:t>
            </a:r>
            <a:r>
              <a:rPr lang="fa-IR" dirty="0"/>
              <a:t>ما با اين بيماري آشنايي زيادي نداشتند، و كودكان مبتلا به </a:t>
            </a:r>
            <a:r>
              <a:rPr lang="fa-IR" dirty="0" smtClean="0"/>
              <a:t>نوع پیشرفته </a:t>
            </a:r>
            <a:r>
              <a:rPr lang="fa-IR" dirty="0"/>
              <a:t>اين بيماري اكثراً دچار عوارض كم بينائي و يا </a:t>
            </a:r>
            <a:r>
              <a:rPr lang="fa-IR" dirty="0" smtClean="0"/>
              <a:t>نابينائي می شدند</a:t>
            </a:r>
            <a:r>
              <a:rPr lang="fa-IR" dirty="0"/>
              <a:t>. از آن به بعد، </a:t>
            </a:r>
            <a:r>
              <a:rPr lang="fa-IR" dirty="0" smtClean="0"/>
              <a:t>با برنامه ریزی </a:t>
            </a:r>
            <a:r>
              <a:rPr lang="fa-IR" dirty="0"/>
              <a:t>هاي مناسب در </a:t>
            </a:r>
            <a:r>
              <a:rPr lang="fa-IR" dirty="0" smtClean="0"/>
              <a:t>زمینه ي </a:t>
            </a:r>
            <a:r>
              <a:rPr lang="fa-IR" dirty="0"/>
              <a:t>غربالگري، تشخيص و درمان اين بيماري، تعداد بيشتر </a:t>
            </a:r>
            <a:r>
              <a:rPr lang="fa-IR" dirty="0" smtClean="0"/>
              <a:t>و بيشتري </a:t>
            </a:r>
            <a:r>
              <a:rPr lang="fa-IR" dirty="0"/>
              <a:t>از كودكان زير چتر غربالگري و درمان قرار گرفتند. </a:t>
            </a:r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486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8145" y="612845"/>
            <a:ext cx="1095894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Nazanin"/>
              </a:rPr>
              <a:t>با افزايش مراقبتهاي نوزادان نارس در بخشهاي مراقبت ويژه نوزادان، با سن حاملگي</a:t>
            </a:r>
            <a:br>
              <a:rPr lang="fa-IR" sz="2800" dirty="0">
                <a:solidFill>
                  <a:srgbClr val="000000"/>
                </a:solidFill>
                <a:latin typeface="BNazanin"/>
              </a:rPr>
            </a:br>
            <a:r>
              <a:rPr lang="fa-IR" sz="2800" dirty="0">
                <a:solidFill>
                  <a:srgbClr val="000000"/>
                </a:solidFill>
                <a:latin typeface="BNazanin"/>
              </a:rPr>
              <a:t>پائين و </a:t>
            </a:r>
            <a:r>
              <a:rPr lang="en-US" sz="2800" dirty="0" smtClean="0">
                <a:solidFill>
                  <a:srgbClr val="000000"/>
                </a:solidFill>
                <a:latin typeface="BNazanin"/>
              </a:rPr>
              <a:t>VLBW,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امكان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زنده ماندن دارند. </a:t>
            </a:r>
            <a:endParaRPr lang="en-US" sz="2800" dirty="0" smtClean="0">
              <a:solidFill>
                <a:srgbClr val="000000"/>
              </a:solidFill>
              <a:latin typeface="BNazanin"/>
            </a:endParaRP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در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كشورهاي توسعه يافته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به</a:t>
            </a:r>
            <a:r>
              <a:rPr lang="en-US" sz="2800" dirty="0" smtClean="0">
                <a:solidFill>
                  <a:srgbClr val="000000"/>
                </a:solidFill>
                <a:latin typeface="BNazanin"/>
              </a:rPr>
              <a:t>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دليل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مراقبت خيلي خوب از اين نوزادان، و تنظيم سطح اكسيژن شرياني در زمان مناسب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واز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طرفي وجود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برنامه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غربالگري مناسب براي معاينه به موقع چشم پزشكي در اين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نوزادان</a:t>
            </a:r>
            <a:r>
              <a:rPr lang="en-US" sz="2800" dirty="0" smtClean="0">
                <a:solidFill>
                  <a:srgbClr val="000000"/>
                </a:solidFill>
                <a:latin typeface="BNazanin"/>
              </a:rPr>
              <a:t>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توانسته</a:t>
            </a:r>
            <a:r>
              <a:rPr lang="en-US" sz="2800" dirty="0" smtClean="0">
                <a:solidFill>
                  <a:srgbClr val="000000"/>
                </a:solidFill>
                <a:latin typeface="BNazanin"/>
              </a:rPr>
              <a:t>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اند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نابينائي ناشي از اين بيماري را تا حدود زيادي كنترل كنند ولي در كشورهاي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درحال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توسعه عليرغم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پیشرفتهاي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قابل توجه در بخشهاي مراقبتهاي ويژه نوزادان نارس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و زنده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ماندن نوزادان با سن حاملگي بسيار كم و وزن تولد بسيار پايين، متأسفانه عدم </a:t>
            </a:r>
            <a:r>
              <a:rPr lang="fa-IR" sz="2800" dirty="0" smtClean="0">
                <a:solidFill>
                  <a:srgbClr val="FF0000"/>
                </a:solidFill>
                <a:latin typeface="BNazanin"/>
              </a:rPr>
              <a:t>وجود برنامه </a:t>
            </a:r>
            <a:r>
              <a:rPr lang="fa-IR" sz="2800" dirty="0">
                <a:solidFill>
                  <a:srgbClr val="FF0000"/>
                </a:solidFill>
                <a:latin typeface="BNazanin"/>
              </a:rPr>
              <a:t>غربالگري مناسب براي معاينات چشمي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 اين نوزادان امكان معاينه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به موقع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و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تشخيص زودهنگام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و درمان بهموقع اين بيماري فراهم نيست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.</a:t>
            </a: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به همين دليل در اين كشورها مواجه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با پيدايش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موج سوم بروز اين بيماري هستيم</a:t>
            </a:r>
            <a:r>
              <a:rPr lang="fa-IR" sz="2800" dirty="0"/>
              <a:t> </a:t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5075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3455" y="433011"/>
            <a:ext cx="1098665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Nazanin"/>
              </a:rPr>
              <a:t>شيوع </a:t>
            </a:r>
            <a:r>
              <a:rPr lang="en-US" sz="2800" dirty="0" smtClean="0">
                <a:solidFill>
                  <a:srgbClr val="000000"/>
                </a:solidFill>
                <a:latin typeface="TimesNewRomanPSMT"/>
              </a:rPr>
              <a:t>prevalence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رتينوپاتي نارسي از 8-5درصد در كشورهاي صنعتي تا %30در</a:t>
            </a:r>
            <a:br>
              <a:rPr lang="fa-IR" sz="2800" dirty="0">
                <a:solidFill>
                  <a:srgbClr val="000000"/>
                </a:solidFill>
                <a:latin typeface="BNazanin"/>
              </a:rPr>
            </a:br>
            <a:r>
              <a:rPr lang="fa-IR" sz="2800" dirty="0">
                <a:solidFill>
                  <a:srgbClr val="000000"/>
                </a:solidFill>
                <a:latin typeface="BNazanin"/>
              </a:rPr>
              <a:t>كشورهاي با درآمد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میانه تخمین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زده شده است. </a:t>
            </a:r>
            <a:endParaRPr lang="fa-IR" sz="2800" dirty="0" smtClean="0">
              <a:solidFill>
                <a:srgbClr val="000000"/>
              </a:solidFill>
              <a:latin typeface="BNazanin"/>
            </a:endParaRP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بروز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رتينوپاتي نارسي در نوزادان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كم وزن زیر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1500گرم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در كارآزماييهاي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بزرگ در كشورهاي توسعه يافته معمولاً حدود 60-70درصد گزارش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شده است.</a:t>
            </a: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این عدد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در كشورهاي با درآمد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میانه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بسيار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متغیراست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كه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بازتاب متغیر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بودن نرخ تولد و بقاي نوزادان نارس و يكسان نبودن استانداردهاي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مراقبتي نوزادان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در نيا كشورهاست. </a:t>
            </a:r>
            <a:endParaRPr lang="fa-IR" sz="2800" dirty="0" smtClean="0">
              <a:solidFill>
                <a:srgbClr val="000000"/>
              </a:solidFill>
              <a:latin typeface="BNazanin"/>
            </a:endParaRP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در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مقايسه با كشورهاي پردرآمد، در كشورهاي با درآمد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میانه، نوزادان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دچار رتينوپاتي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نارسي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سن بارداري و وزن هنگام تولد بالاتري دارند. </a:t>
            </a:r>
            <a:endParaRPr lang="fa-IR" sz="2800" dirty="0" smtClean="0">
              <a:solidFill>
                <a:srgbClr val="000000"/>
              </a:solidFill>
              <a:latin typeface="BNazanin"/>
            </a:endParaRP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رتينوپاتي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نارسي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خفیف 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نسبتاً شا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یع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است و معمولاً خود به خود و بدون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ایجاد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/>
            </a:r>
            <a:br>
              <a:rPr lang="fa-IR" sz="2800" dirty="0">
                <a:solidFill>
                  <a:srgbClr val="000000"/>
                </a:solidFill>
                <a:latin typeface="BNazanin"/>
              </a:rPr>
            </a:b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پیامدهاي بینايي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پسرفت ميكند. آنچه براي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دست اندركاران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بهداشتي كي كشور براي</a:t>
            </a:r>
            <a:br>
              <a:rPr lang="fa-IR" sz="2800" dirty="0">
                <a:solidFill>
                  <a:srgbClr val="000000"/>
                </a:solidFill>
                <a:latin typeface="BNazanin"/>
              </a:rPr>
            </a:b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جلوگيري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از نابينايي و عوارض رتينوپاتي نارسي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اهمیت بیشتري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دارد، رتينوپاتي نارسي</a:t>
            </a:r>
            <a:br>
              <a:rPr lang="fa-IR" sz="2800" dirty="0">
                <a:solidFill>
                  <a:srgbClr val="000000"/>
                </a:solidFill>
                <a:latin typeface="BNazanin"/>
              </a:rPr>
            </a:br>
            <a:r>
              <a:rPr lang="fa-IR" sz="2800" dirty="0">
                <a:solidFill>
                  <a:srgbClr val="000000"/>
                </a:solidFill>
                <a:latin typeface="BNazanin"/>
              </a:rPr>
              <a:t>شد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ید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و نيازمند درمان ميباشد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.</a:t>
            </a:r>
            <a:r>
              <a:rPr lang="fa-IR" sz="2800" dirty="0" smtClean="0"/>
              <a:t> </a:t>
            </a:r>
            <a:r>
              <a:rPr lang="fa-IR" sz="2800" dirty="0"/>
              <a:t/>
            </a:r>
            <a:br>
              <a:rPr lang="fa-IR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279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69819" y="568036"/>
            <a:ext cx="100722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0000"/>
                </a:solidFill>
                <a:latin typeface="BNazanin"/>
              </a:rPr>
              <a:t>بيماري </a:t>
            </a:r>
            <a:r>
              <a:rPr lang="en-US" sz="2800" dirty="0">
                <a:solidFill>
                  <a:srgbClr val="000000"/>
                </a:solidFill>
                <a:latin typeface="TimesNewRomanPSMT"/>
              </a:rPr>
              <a:t>ROP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از علل مهم كم بينائي و نابينائي نوزادان نارس است.</a:t>
            </a:r>
            <a:br>
              <a:rPr lang="fa-IR" sz="2800" dirty="0">
                <a:solidFill>
                  <a:srgbClr val="000000"/>
                </a:solidFill>
                <a:latin typeface="BNazanin"/>
              </a:rPr>
            </a:b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تشخیص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زودهنگام و درمان به موقع اين نوزادان ميتواند به كاهش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قابل توجه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عوارض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اين بيماري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و نيز جلوگيري از كم بينائي و نابينائي اين نوزادان گردد </a:t>
            </a:r>
            <a:endParaRPr lang="fa-IR" sz="2800" dirty="0" smtClean="0">
              <a:solidFill>
                <a:srgbClr val="000000"/>
              </a:solidFill>
              <a:latin typeface="BNazanin"/>
            </a:endParaRP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اجراي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برنامه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ملي غربالگري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براي اين بيماري براي آموزش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دست اندركاران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اين بيماري تشخيص 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زودهنگام، درمان </a:t>
            </a:r>
            <a:r>
              <a:rPr lang="fa-IR" sz="2800" dirty="0">
                <a:solidFill>
                  <a:srgbClr val="000000"/>
                </a:solidFill>
                <a:latin typeface="BNazanin"/>
              </a:rPr>
              <a:t>به موقع براي كاهش عوارض و نابينائي ناشي از بيماري ضروري است</a:t>
            </a:r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. </a:t>
            </a:r>
          </a:p>
          <a:p>
            <a:pPr algn="r" rtl="1"/>
            <a:r>
              <a:rPr lang="fa-IR" sz="2800" dirty="0" smtClean="0">
                <a:solidFill>
                  <a:srgbClr val="000000"/>
                </a:solidFill>
                <a:latin typeface="BNazanin"/>
              </a:rPr>
              <a:t> </a:t>
            </a:r>
            <a:r>
              <a:rPr lang="fa-IR" sz="2800" dirty="0">
                <a:solidFill>
                  <a:srgbClr val="FF0000"/>
                </a:solidFill>
                <a:latin typeface="BNazanin"/>
              </a:rPr>
              <a:t>در اين </a:t>
            </a:r>
            <a:r>
              <a:rPr lang="fa-IR" sz="2800" dirty="0" smtClean="0">
                <a:solidFill>
                  <a:srgbClr val="FF0000"/>
                </a:solidFill>
                <a:latin typeface="BNazanin"/>
              </a:rPr>
              <a:t>راستا باید </a:t>
            </a:r>
            <a:r>
              <a:rPr lang="fa-IR" sz="2800" dirty="0">
                <a:solidFill>
                  <a:srgbClr val="FF0000"/>
                </a:solidFill>
                <a:latin typeface="BNazanin"/>
              </a:rPr>
              <a:t>به </a:t>
            </a:r>
            <a:r>
              <a:rPr lang="fa-IR" sz="2800" dirty="0" smtClean="0">
                <a:solidFill>
                  <a:srgbClr val="FF0000"/>
                </a:solidFill>
                <a:latin typeface="BNazanin"/>
              </a:rPr>
              <a:t>گونه اي </a:t>
            </a:r>
            <a:r>
              <a:rPr lang="fa-IR" sz="2800" dirty="0">
                <a:solidFill>
                  <a:srgbClr val="FF0000"/>
                </a:solidFill>
                <a:latin typeface="BNazanin"/>
              </a:rPr>
              <a:t>برنامه زير ي كنيم كه تا سال </a:t>
            </a:r>
            <a:r>
              <a:rPr lang="fa-IR" sz="2800" dirty="0" smtClean="0">
                <a:solidFill>
                  <a:srgbClr val="FF0000"/>
                </a:solidFill>
                <a:latin typeface="BNazanin"/>
              </a:rPr>
              <a:t>2020 نابينائي </a:t>
            </a:r>
            <a:r>
              <a:rPr lang="fa-IR" sz="2800" dirty="0">
                <a:solidFill>
                  <a:srgbClr val="FF0000"/>
                </a:solidFill>
                <a:latin typeface="BNazanin"/>
              </a:rPr>
              <a:t>از بيماري را به حداقل برسانيم</a:t>
            </a:r>
            <a:r>
              <a:rPr lang="fa-IR" sz="2800" dirty="0">
                <a:solidFill>
                  <a:srgbClr val="FF0000"/>
                </a:solidFill>
              </a:rPr>
              <a:t> </a:t>
            </a:r>
            <a:br>
              <a:rPr lang="fa-IR" sz="2800" dirty="0">
                <a:solidFill>
                  <a:srgbClr val="FF0000"/>
                </a:solidFill>
              </a:rPr>
            </a:b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31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2727" y="637309"/>
            <a:ext cx="101692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رتینوپاتی نارسی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بیماری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عروق شبکیه در نوزادان نارس است و می تواند به طیف وسیعی از اختلالات بینایی از نقائص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جزئی قابل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اصلاح در حدت بینائی، تا جدا شدن شبکیه و کوری منجر گردد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.</a:t>
            </a:r>
          </a:p>
          <a:p>
            <a:pPr algn="r" rtl="1"/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این بیماری در اغلب موارد قابل پیشگیری و در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صورت تشخیص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به موقع قابل درمان است و در صورت عدم تشخیص به موقع بیماری پیشرونده بوده و به سرعت منجر به </a:t>
            </a:r>
            <a:r>
              <a:rPr lang="fa-IR" sz="3200" dirty="0" smtClean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نابینایی می </a:t>
            </a:r>
            <a:r>
              <a:rPr lang="fa-IR" sz="3200" dirty="0">
                <a:solidFill>
                  <a:srgbClr val="000000"/>
                </a:solidFill>
                <a:latin typeface="B Lotus" panose="00000400000000000000" pitchFamily="2" charset="-78"/>
                <a:cs typeface="B Lotus" panose="00000400000000000000" pitchFamily="2" charset="-78"/>
              </a:rPr>
              <a:t>گردد. </a:t>
            </a:r>
            <a:r>
              <a:rPr lang="fa-IR" sz="3200" dirty="0"/>
              <a:t/>
            </a:r>
            <a:br>
              <a:rPr lang="fa-IR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11441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1329</Words>
  <Application>Microsoft Office PowerPoint</Application>
  <PresentationFormat>Custom</PresentationFormat>
  <Paragraphs>79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نوزادان متولد شده با سن حاملگی 27هفته یا بیشتر ، می بایست 4هفته پس از تولد معاینه و غربالگری شوند  </vt:lpstr>
      <vt:lpstr>همچنین همه نوزادانی که صرف نظر از سن حاملگی و وزن تولد، مسیر درمانی پیچیده ای را در بخش مراقبت ویژه نوزادان، مانند تعویض خون طی می کنند، یا وضعیت ناپایدار بالینی داشته باشند و یا توسط پزشک معالج در معرض خطر تشخیص داده شوند، می بایست از نظر رتینوپاتی معاینه شوند  </vt:lpstr>
      <vt:lpstr>برخی از مشکلاتی که باعث ایجاد ناپایداری بالینی شده و نوزادان را در معرض خطر رتینوپاتی قرار می دهد،عبارتند از:  تشخیص آسیفکسی هنگام تولد، با داشتن PHکمتراز7.1در خون بند ناف یا در یک ساعت اول تولد در نمونه خون نوزاد، و یا نمره آپگار 3یا کمتر، در دقیقه 5پس از تولد  شیرخواری که وضعیت بی ثبات شدید یا مستمر و تظاهراتی مانند هیپوکسی طولانی مدت، اسیدوز شدید، هیپوگلیسمی یا هیپوتانسیون جدی نیازمند به دریافت داروهای وازوپرسور داشته باشد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</dc:creator>
  <cp:lastModifiedBy>MA-SalehRiyahi-PC</cp:lastModifiedBy>
  <cp:revision>36</cp:revision>
  <dcterms:created xsi:type="dcterms:W3CDTF">2021-06-13T16:07:17Z</dcterms:created>
  <dcterms:modified xsi:type="dcterms:W3CDTF">2021-07-12T07:29:09Z</dcterms:modified>
</cp:coreProperties>
</file>