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98" r:id="rId3"/>
    <p:sldId id="257" r:id="rId4"/>
    <p:sldId id="259" r:id="rId5"/>
    <p:sldId id="300" r:id="rId6"/>
    <p:sldId id="264" r:id="rId7"/>
    <p:sldId id="261" r:id="rId8"/>
    <p:sldId id="295" r:id="rId9"/>
    <p:sldId id="292" r:id="rId10"/>
    <p:sldId id="293" r:id="rId11"/>
    <p:sldId id="301" r:id="rId12"/>
    <p:sldId id="262" r:id="rId13"/>
    <p:sldId id="294" r:id="rId14"/>
    <p:sldId id="296" r:id="rId15"/>
    <p:sldId id="263" r:id="rId16"/>
    <p:sldId id="297" r:id="rId17"/>
    <p:sldId id="268" r:id="rId18"/>
    <p:sldId id="310" r:id="rId19"/>
    <p:sldId id="306" r:id="rId20"/>
    <p:sldId id="307" r:id="rId21"/>
    <p:sldId id="302" r:id="rId22"/>
    <p:sldId id="289" r:id="rId23"/>
    <p:sldId id="290" r:id="rId24"/>
    <p:sldId id="309" r:id="rId25"/>
    <p:sldId id="305" r:id="rId26"/>
    <p:sldId id="275" r:id="rId27"/>
    <p:sldId id="288" r:id="rId28"/>
    <p:sldId id="303" r:id="rId29"/>
    <p:sldId id="276" r:id="rId30"/>
    <p:sldId id="277" r:id="rId31"/>
    <p:sldId id="311" r:id="rId32"/>
    <p:sldId id="314" r:id="rId33"/>
    <p:sldId id="312" r:id="rId34"/>
    <p:sldId id="313" r:id="rId35"/>
    <p:sldId id="281" r:id="rId36"/>
    <p:sldId id="282" r:id="rId37"/>
    <p:sldId id="283" r:id="rId38"/>
    <p:sldId id="284" r:id="rId39"/>
    <p:sldId id="285" r:id="rId40"/>
    <p:sldId id="304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84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00440E-DBF8-2548-9F5A-C2E0F46F07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-171260"/>
            <a:ext cx="8689976" cy="2509213"/>
          </a:xfrm>
        </p:spPr>
        <p:txBody>
          <a:bodyPr/>
          <a:lstStyle/>
          <a:p>
            <a:r>
              <a:rPr lang="en-US"/>
              <a:t>Definition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7571250-1757-2C4B-BFC6-9B4C89E67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6434" y="2701639"/>
            <a:ext cx="8602787" cy="4262744"/>
          </a:xfrm>
        </p:spPr>
        <p:txBody>
          <a:bodyPr>
            <a:noAutofit/>
          </a:bodyPr>
          <a:lstStyle/>
          <a:p>
            <a:pPr algn="l"/>
            <a:r>
              <a:rPr lang="en-US" sz="3200" b="1" i="1">
                <a:solidFill>
                  <a:schemeClr val="accent2">
                    <a:lumMod val="75000"/>
                  </a:schemeClr>
                </a:solidFill>
              </a:rPr>
              <a:t>Retinopathy of prematurity(ROP) IS A disorder of premature low birth weight Infants fEaturing abnormal Proliferation of the blood veSseles at the junction of vascular and the a vascular retina</a:t>
            </a:r>
          </a:p>
        </p:txBody>
      </p:sp>
    </p:spTree>
    <p:extLst>
      <p:ext uri="{BB962C8B-B14F-4D97-AF65-F5344CB8AC3E}">
        <p14:creationId xmlns:p14="http://schemas.microsoft.com/office/powerpoint/2010/main" val="2777316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64E8A3-2841-8349-B25C-E34FFB11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B439960F-0A5C-3E49-9A4A-C274BF620A5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64542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069482-DCDF-CC46-BC24-7F7EF699C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632" y="667998"/>
            <a:ext cx="10364451" cy="1596177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A9D7E894-2B6E-1C4B-A136-C2BBC67B611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4763"/>
            <a:ext cx="7607629" cy="3424237"/>
          </a:xfr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xmlns="" id="{FA887C45-105C-8D49-BF1A-2D945F885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0746"/>
            <a:ext cx="7607629" cy="3532491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BA3C889E-D618-A24C-8A19-F4EB4CDD0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629" y="2712644"/>
            <a:ext cx="4584369" cy="4140593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FFBB963B-4AB4-2546-BF30-1CF99D8362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628" y="0"/>
            <a:ext cx="4584368" cy="27126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F04D123-8AB6-CE4E-AAC5-42B91A206F8E}"/>
              </a:ext>
            </a:extLst>
          </p:cNvPr>
          <p:cNvSpPr txBox="1"/>
          <p:nvPr/>
        </p:nvSpPr>
        <p:spPr>
          <a:xfrm>
            <a:off x="5184074" y="2567791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A322A65-260B-174C-AFD3-2D5510FCECD1}"/>
              </a:ext>
            </a:extLst>
          </p:cNvPr>
          <p:cNvSpPr txBox="1"/>
          <p:nvPr/>
        </p:nvSpPr>
        <p:spPr>
          <a:xfrm>
            <a:off x="8202384" y="508365"/>
            <a:ext cx="33479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>
                <a:solidFill>
                  <a:schemeClr val="accent2">
                    <a:lumMod val="75000"/>
                  </a:schemeClr>
                </a:solidFill>
              </a:rPr>
              <a:t>Rop stages</a:t>
            </a:r>
          </a:p>
        </p:txBody>
      </p:sp>
    </p:spTree>
    <p:extLst>
      <p:ext uri="{BB962C8B-B14F-4D97-AF65-F5344CB8AC3E}">
        <p14:creationId xmlns:p14="http://schemas.microsoft.com/office/powerpoint/2010/main" val="3388808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6A008A-6FD9-654C-B304-D198EB4A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D10304FE-7AA1-1948-B8C5-E95893F7947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31826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B09E23-5AB9-574E-A137-A54ECAFFB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b="1"/>
              <a:t>Plus disease: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C5496B-292B-B447-81D4-D58F7399E0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>
                <a:solidFill>
                  <a:schemeClr val="accent2">
                    <a:lumMod val="75000"/>
                  </a:schemeClr>
                </a:solidFill>
              </a:rPr>
              <a:t>Abnormal vascular dilation of posterior pole vessels (at least 2 quadrants)</a:t>
            </a:r>
          </a:p>
        </p:txBody>
      </p:sp>
    </p:spTree>
    <p:extLst>
      <p:ext uri="{BB962C8B-B14F-4D97-AF65-F5344CB8AC3E}">
        <p14:creationId xmlns:p14="http://schemas.microsoft.com/office/powerpoint/2010/main" val="2168413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EB42CE-CF12-9C49-B7C7-DC243CFD3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16C4636B-D5E0-6E43-BA4D-02F9A0E1A9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2770620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7525DE-9A24-F74D-845A-78A18858F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30DF05E-5941-BC40-AA05-821070CA2C6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556922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5286BE-8FD7-804F-9B9F-B64F59A0F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a-IR" sz="4400" b="1"/>
              <a:t>Prevention of rop:</a:t>
            </a:r>
            <a:endParaRPr lang="en-US" sz="44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96C2C40-4B51-F042-A0BF-FD0DF86FE67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Avoid  Iatrogenic Premature births</a:t>
            </a:r>
          </a:p>
          <a:p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Stringent Regulated use of oxygen</a:t>
            </a:r>
          </a:p>
          <a:p>
            <a:r>
              <a:rPr lang="en-US" sz="3600" b="1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ggressive nutrition</a:t>
            </a:r>
          </a:p>
          <a:p>
            <a:r>
              <a:rPr lang="en-US" sz="3600" b="1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void hypotention</a:t>
            </a:r>
          </a:p>
          <a:p>
            <a:r>
              <a:rPr lang="en-US" sz="3600" b="1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revent late onset sepsis</a:t>
            </a:r>
          </a:p>
          <a:p>
            <a:pPr marL="0" indent="0">
              <a:buNone/>
            </a:pPr>
            <a:endParaRPr lang="fa-IR" b="1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877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05783A-00CF-D34E-8AF9-BFD1992E2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AA438C5F-99FE-9F49-A5A6-21D6B14E58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283538" cy="6857999"/>
          </a:xfrm>
        </p:spPr>
      </p:pic>
    </p:spTree>
    <p:extLst>
      <p:ext uri="{BB962C8B-B14F-4D97-AF65-F5344CB8AC3E}">
        <p14:creationId xmlns:p14="http://schemas.microsoft.com/office/powerpoint/2010/main" val="1183907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A9D92F-6774-DD48-B146-B7154EFC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7E59E50-6E10-DA4F-85EF-A026B1F9EC1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333018" cy="6857999"/>
          </a:xfrm>
        </p:spPr>
      </p:pic>
    </p:spTree>
    <p:extLst>
      <p:ext uri="{BB962C8B-B14F-4D97-AF65-F5344CB8AC3E}">
        <p14:creationId xmlns:p14="http://schemas.microsoft.com/office/powerpoint/2010/main" val="2043402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9B26E6-E660-9B48-8CB6-940717F57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0A63DEDE-5567-DA4C-8451-14DD3FDDFCA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773872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291ABD-4A9C-0E4D-9A36-6FB670C9B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a-IR" b="1"/>
              <a:t>Prematurity: typically in </a:t>
            </a:r>
            <a:r>
              <a:rPr lang="fa-IR" b="1">
                <a:solidFill>
                  <a:schemeClr val="accent2">
                    <a:lumMod val="75000"/>
                  </a:schemeClr>
                </a:solidFill>
              </a:rPr>
              <a:t>&lt;30 weeks</a:t>
            </a:r>
            <a:r>
              <a:rPr lang="fa-IR" b="1"/>
              <a:t> </a:t>
            </a:r>
            <a:br>
              <a:rPr lang="fa-IR" b="1"/>
            </a:br>
            <a:r>
              <a:rPr lang="fa-IR" b="1"/>
              <a:t>  ok  </a:t>
            </a:r>
            <a:r>
              <a:rPr lang="fa-IR" b="1">
                <a:solidFill>
                  <a:schemeClr val="accent2">
                    <a:lumMod val="75000"/>
                  </a:schemeClr>
                </a:solidFill>
              </a:rPr>
              <a:t>&lt;1500 gr</a:t>
            </a:r>
            <a:endParaRPr lang="en-US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EEED62-FAC1-504F-80F1-33C1E2C7142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a-IR" sz="3600" b="1"/>
              <a:t>Prevalence:</a:t>
            </a:r>
          </a:p>
          <a:p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65% of newbornS with b.wt &lt; 1,250 gr and</a:t>
            </a:r>
          </a:p>
          <a:p>
            <a:r>
              <a:rPr lang="fa-IR" sz="3600" b="1">
                <a:solidFill>
                  <a:schemeClr val="accent2">
                    <a:lumMod val="75000"/>
                  </a:schemeClr>
                </a:solidFill>
              </a:rPr>
              <a:t>80% of newborns with b.wt&gt; 1000 gr Will develop some degree of rop</a:t>
            </a:r>
            <a:endParaRPr lang="en-US" sz="3600" b="1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58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674390-E1C7-4A45-87B0-9A373378B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BEFF9EB1-DB19-BD48-9AD2-7F40C5CE7B1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405505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3E145D-B259-6844-A6E0-26F1B7417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01" y="12369"/>
            <a:ext cx="4465617" cy="5133603"/>
          </a:xfrm>
        </p:spPr>
        <p:txBody>
          <a:bodyPr>
            <a:normAutofit/>
          </a:bodyPr>
          <a:lstStyle/>
          <a:p>
            <a:pPr algn="l"/>
            <a:r>
              <a:rPr lang="en-US" b="1">
                <a:solidFill>
                  <a:schemeClr val="accent2">
                    <a:lumMod val="75000"/>
                  </a:schemeClr>
                </a:solidFill>
              </a:rPr>
              <a:t>Indirect ophthalmoscopy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DFD3E66F-C03C-A442-92BF-80B662861CB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663540" y="12370"/>
            <a:ext cx="7726382" cy="6858000"/>
          </a:xfrm>
        </p:spPr>
      </p:pic>
    </p:spTree>
    <p:extLst>
      <p:ext uri="{BB962C8B-B14F-4D97-AF65-F5344CB8AC3E}">
        <p14:creationId xmlns:p14="http://schemas.microsoft.com/office/powerpoint/2010/main" val="2006435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FBA821-83F8-0B44-82C6-9475B9987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618517"/>
            <a:ext cx="5827946" cy="5578918"/>
          </a:xfrm>
        </p:spPr>
        <p:txBody>
          <a:bodyPr>
            <a:normAutofit/>
          </a:bodyPr>
          <a:lstStyle/>
          <a:p>
            <a:pPr algn="l"/>
            <a:r>
              <a:rPr lang="en-US" b="1"/>
              <a:t>Retcam:</a:t>
            </a:r>
            <a:br>
              <a:rPr lang="en-US" b="1"/>
            </a:br>
            <a:r>
              <a:rPr lang="en-US" b="1"/>
              <a:t/>
            </a:r>
            <a:br>
              <a:rPr lang="en-US" b="1"/>
            </a:br>
            <a:r>
              <a:rPr lang="en-US" b="1">
                <a:solidFill>
                  <a:schemeClr val="accent2">
                    <a:lumMod val="75000"/>
                  </a:schemeClr>
                </a:solidFill>
              </a:rPr>
              <a:t>provide retinal images</a:t>
            </a:r>
            <a:br>
              <a:rPr lang="en-US" b="1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b="1">
                <a:solidFill>
                  <a:schemeClr val="accent2">
                    <a:lumMod val="75000"/>
                  </a:schemeClr>
                </a:solidFill>
              </a:rPr>
              <a:t>at 130 degrees</a:t>
            </a:r>
            <a:endParaRPr lang="en-US" b="1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9DE1973-8BB2-734A-B90B-EEEF84AFE9C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526480" y="0"/>
            <a:ext cx="5665520" cy="6858000"/>
          </a:xfrm>
        </p:spPr>
      </p:pic>
    </p:spTree>
    <p:extLst>
      <p:ext uri="{BB962C8B-B14F-4D97-AF65-F5344CB8AC3E}">
        <p14:creationId xmlns:p14="http://schemas.microsoft.com/office/powerpoint/2010/main" val="972948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80D126-BFBD-FF49-9382-6D99FD6C3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A9BD6DC7-4274-E94A-89EF-FEE2400FCCC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46498" y="1"/>
            <a:ext cx="9299004" cy="6857999"/>
          </a:xfrm>
        </p:spPr>
      </p:pic>
    </p:spTree>
    <p:extLst>
      <p:ext uri="{BB962C8B-B14F-4D97-AF65-F5344CB8AC3E}">
        <p14:creationId xmlns:p14="http://schemas.microsoft.com/office/powerpoint/2010/main" val="2138157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D93C8D-7DD0-4547-B153-00E0EBC33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8A193B68-8542-9444-B518-2770F9F4273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95909" cy="6857999"/>
          </a:xfrm>
        </p:spPr>
      </p:pic>
    </p:spTree>
    <p:extLst>
      <p:ext uri="{BB962C8B-B14F-4D97-AF65-F5344CB8AC3E}">
        <p14:creationId xmlns:p14="http://schemas.microsoft.com/office/powerpoint/2010/main" val="1122474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3CCBBE-51E8-7B45-A53C-98CC213AC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6E300C2-D026-4040-914D-74D149CC3B3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045310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7A754A-45AC-6240-A5AD-917FA5ED0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6152553-30A3-6148-99B0-DD58D9629CD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938400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2B5888-4968-444C-AB05-5BB3EE183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76928D86-DEE2-8643-87B8-52C73EF5B2D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721428" y="0"/>
            <a:ext cx="7100455" cy="6857999"/>
          </a:xfrm>
        </p:spPr>
      </p:pic>
    </p:spTree>
    <p:extLst>
      <p:ext uri="{BB962C8B-B14F-4D97-AF65-F5344CB8AC3E}">
        <p14:creationId xmlns:p14="http://schemas.microsoft.com/office/powerpoint/2010/main" val="20640135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95D828-579A-AC4F-B411-764F33753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B9C4E4E-7958-4E40-AE15-878B179B888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619993" y="0"/>
            <a:ext cx="7164780" cy="6858000"/>
          </a:xfrm>
        </p:spPr>
      </p:pic>
    </p:spTree>
    <p:extLst>
      <p:ext uri="{BB962C8B-B14F-4D97-AF65-F5344CB8AC3E}">
        <p14:creationId xmlns:p14="http://schemas.microsoft.com/office/powerpoint/2010/main" val="556252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032F82-A762-A347-9144-97CEB8631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65304AD9-7E65-A644-AD71-36EEF14F04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83919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0904C3-0125-2149-8FEF-F5B2B0EB6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7608865D-705D-A34A-8AE8-47940F72DA1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9111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6FEE5C-BEE4-2F45-A44F-F88FE4FD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6E8DD95B-DDC5-D740-B6C1-948A0694656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40682"/>
          </a:xfrm>
        </p:spPr>
      </p:pic>
    </p:spTree>
    <p:extLst>
      <p:ext uri="{BB962C8B-B14F-4D97-AF65-F5344CB8AC3E}">
        <p14:creationId xmlns:p14="http://schemas.microsoft.com/office/powerpoint/2010/main" val="4037686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FE0387-60F1-5B4A-A6A9-3846CF0A4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E51C4DE2-F6C6-0E4D-886B-CBA101D15F3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433822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073B1F-DA26-B84A-A102-496E5B7B8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80169ED6-6CCF-BB46-91C9-B318B82DDFC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3162938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12480E-EF30-584D-84A2-98B525F51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EE5177C5-276C-A149-8FB3-2C11DC7F172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9561151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3CFC3D-7905-4147-8263-E81A054E2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C15126F0-1FF5-2145-9489-AB6BA350636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4010524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7B5A7D-C04B-684F-B7A6-04F27BA9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53B14E97-E7ED-614A-BB4D-65AE132F0B8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41036427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FCE80F-1750-BC44-9B48-29F7F3EAF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E77BE883-CEC6-F149-BEB4-60BE8252A83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16311384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069116-BBCA-AA4C-8ADF-D95E1AF24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B39311C-A86C-9042-BA63-FE3C5448BFC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83539" cy="6857999"/>
          </a:xfrm>
        </p:spPr>
      </p:pic>
    </p:spTree>
    <p:extLst>
      <p:ext uri="{BB962C8B-B14F-4D97-AF65-F5344CB8AC3E}">
        <p14:creationId xmlns:p14="http://schemas.microsoft.com/office/powerpoint/2010/main" val="33113659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E0730A-AB47-784E-8E2B-4379706B9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79201E47-2B47-754F-B0EF-0CECE84F431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6633374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6798F6-1194-CA4D-8D72-F82A9AE2E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D8EEE45C-F459-8D40-A4E5-57ADFA12F14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2706749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D50645-F821-D942-A8A4-76826194E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253" y="40080"/>
            <a:ext cx="10364451" cy="1596177"/>
          </a:xfrm>
        </p:spPr>
        <p:txBody>
          <a:bodyPr/>
          <a:lstStyle/>
          <a:p>
            <a:pPr algn="l"/>
            <a:r>
              <a:rPr lang="fa-IR" sz="4400" b="1"/>
              <a:t>Pathogenesis</a:t>
            </a:r>
            <a:r>
              <a:rPr lang="fa-IR"/>
              <a:t>: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1ABE2D-43B4-414F-8C6E-CF520DB818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1716946"/>
            <a:ext cx="10363826" cy="3424107"/>
          </a:xfrm>
        </p:spPr>
        <p:txBody>
          <a:bodyPr>
            <a:normAutofit fontScale="25000" lnSpcReduction="20000"/>
          </a:bodyPr>
          <a:lstStyle/>
          <a:p>
            <a:r>
              <a:rPr lang="fa-IR" sz="14400" b="1">
                <a:solidFill>
                  <a:schemeClr val="accent2">
                    <a:lumMod val="75000"/>
                  </a:schemeClr>
                </a:solidFill>
              </a:rPr>
              <a:t>Hyperoxia, hypoxia, hypotention</a:t>
            </a:r>
          </a:p>
          <a:p>
            <a:pPr marL="0" indent="0">
              <a:buNone/>
            </a:pPr>
            <a:r>
              <a:rPr lang="fa-IR" sz="14400" b="1"/>
              <a:t>               vasocOnstriction</a:t>
            </a:r>
          </a:p>
          <a:p>
            <a:pPr marL="0" indent="0">
              <a:buNone/>
            </a:pPr>
            <a:r>
              <a:rPr lang="fa-IR" sz="14400" b="1"/>
              <a:t>               </a:t>
            </a:r>
            <a:r>
              <a:rPr lang="en-US" sz="14400" b="1"/>
              <a:t>A</a:t>
            </a:r>
            <a:r>
              <a:rPr lang="fa-IR" sz="14400" b="1"/>
              <a:t>rest of vascular development</a:t>
            </a:r>
          </a:p>
          <a:p>
            <a:r>
              <a:rPr lang="en-US" sz="14400" b="1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fa-IR" sz="14400" b="1">
                <a:solidFill>
                  <a:schemeClr val="accent2">
                    <a:lumMod val="75000"/>
                  </a:schemeClr>
                </a:solidFill>
              </a:rPr>
              <a:t>eovascularization</a:t>
            </a:r>
          </a:p>
          <a:p>
            <a:pPr marL="0" indent="0">
              <a:buNone/>
            </a:pPr>
            <a:r>
              <a:rPr lang="fa-IR" sz="14400" b="1"/>
              <a:t>                abErrant retinal vessels</a:t>
            </a:r>
          </a:p>
          <a:p>
            <a:pPr marL="0" indent="0">
              <a:buNone/>
            </a:pPr>
            <a:r>
              <a:rPr lang="fa-IR" sz="14400" b="1"/>
              <a:t>                </a:t>
            </a:r>
            <a:r>
              <a:rPr lang="en-US" sz="14400" b="1"/>
              <a:t>H</a:t>
            </a:r>
            <a:r>
              <a:rPr lang="fa-IR" sz="14400" b="1"/>
              <a:t>emorrhage &amp; edema </a:t>
            </a:r>
          </a:p>
          <a:p>
            <a:pPr marL="0" indent="0">
              <a:buNone/>
            </a:pPr>
            <a:r>
              <a:rPr lang="fa-IR" sz="14400" b="1"/>
              <a:t>                </a:t>
            </a:r>
            <a:r>
              <a:rPr lang="en-US" sz="14400" b="1"/>
              <a:t>F</a:t>
            </a:r>
            <a:r>
              <a:rPr lang="fa-IR" sz="14400" b="1"/>
              <a:t>ibro vascular proliferation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11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CAC33C-AF0B-CE47-ACEB-B11585440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892" y="2630911"/>
            <a:ext cx="10364451" cy="1596177"/>
          </a:xfrm>
        </p:spPr>
        <p:txBody>
          <a:bodyPr>
            <a:noAutofit/>
          </a:bodyPr>
          <a:lstStyle/>
          <a:p>
            <a:r>
              <a:rPr lang="en-US" sz="8000" b="1">
                <a:solidFill>
                  <a:schemeClr val="accent2">
                    <a:lumMod val="75000"/>
                  </a:schemeClr>
                </a:solidFill>
              </a:rPr>
              <a:t>Thank you for your attention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D70B9D-2573-9649-9295-5F5B86D416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198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C08F49-DEE8-6D49-B2F3-11998267A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F73EEF0F-3FBB-6F4E-9E91-3B11E558DED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879802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3A8C4F-F0D8-9348-AF30-864925FB8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EE1932A5-07E6-D24E-B582-9664F859E28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088413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0B3080-922F-CB46-A96D-B34B5867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EACD248E-69F3-1042-AD8B-66A766DDFB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894717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1A47C4-69AC-E34C-9210-017C3551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79CBCE13-7658-4E4E-953E-EBA86334520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776008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B103AF-9E4A-B944-B1DD-5DB2F2C1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328D1CD5-8C27-A14C-92D2-001A4B7AD44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67804322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Custom</PresentationFormat>
  <Paragraphs>26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Droplet</vt:lpstr>
      <vt:lpstr>Definition</vt:lpstr>
      <vt:lpstr>Prematurity: typically in &lt;30 weeks    ok  &lt;1500 gr</vt:lpstr>
      <vt:lpstr>PowerPoint Presentation</vt:lpstr>
      <vt:lpstr>Pathogenesis: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Plus disease:</vt:lpstr>
      <vt:lpstr>PowerPoint Presentation</vt:lpstr>
      <vt:lpstr>PowerPoint Presentation</vt:lpstr>
      <vt:lpstr>Prevention of rop:</vt:lpstr>
      <vt:lpstr>PowerPoint Presentation</vt:lpstr>
      <vt:lpstr>PowerPoint Presentation</vt:lpstr>
      <vt:lpstr>PowerPoint Presentation</vt:lpstr>
      <vt:lpstr>PowerPoint Presentation</vt:lpstr>
      <vt:lpstr>Indirect ophthalmoscopy</vt:lpstr>
      <vt:lpstr>Retcam:  provide retinal images at 130 degrees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Definition</dc:title>
  <dc:creator>Unknown User</dc:creator>
  <cp:lastModifiedBy>MA-SalehRiyahi-PC</cp:lastModifiedBy>
  <cp:revision>23</cp:revision>
  <dcterms:created xsi:type="dcterms:W3CDTF">2021-06-02T06:37:38Z</dcterms:created>
  <dcterms:modified xsi:type="dcterms:W3CDTF">2021-07-12T06:01:49Z</dcterms:modified>
</cp:coreProperties>
</file>